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handoutMasterIdLst>
    <p:handoutMasterId r:id="rId32"/>
  </p:handoutMasterIdLst>
  <p:sldIdLst>
    <p:sldId id="272" r:id="rId2"/>
    <p:sldId id="831" r:id="rId3"/>
    <p:sldId id="425" r:id="rId4"/>
    <p:sldId id="832" r:id="rId5"/>
    <p:sldId id="835" r:id="rId6"/>
    <p:sldId id="833" r:id="rId7"/>
    <p:sldId id="836" r:id="rId8"/>
    <p:sldId id="834" r:id="rId9"/>
    <p:sldId id="837" r:id="rId10"/>
    <p:sldId id="719" r:id="rId11"/>
    <p:sldId id="820" r:id="rId12"/>
    <p:sldId id="822" r:id="rId13"/>
    <p:sldId id="823" r:id="rId14"/>
    <p:sldId id="824" r:id="rId15"/>
    <p:sldId id="838" r:id="rId16"/>
    <p:sldId id="821" r:id="rId17"/>
    <p:sldId id="844" r:id="rId18"/>
    <p:sldId id="828" r:id="rId19"/>
    <p:sldId id="839" r:id="rId20"/>
    <p:sldId id="840" r:id="rId21"/>
    <p:sldId id="841" r:id="rId22"/>
    <p:sldId id="842" r:id="rId23"/>
    <p:sldId id="848" r:id="rId24"/>
    <p:sldId id="829" r:id="rId25"/>
    <p:sldId id="845" r:id="rId26"/>
    <p:sldId id="827" r:id="rId27"/>
    <p:sldId id="846" r:id="rId28"/>
    <p:sldId id="847" r:id="rId29"/>
    <p:sldId id="810" r:id="rId30"/>
  </p:sldIdLst>
  <p:sldSz cx="12192000" cy="6858000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629C"/>
    <a:srgbClr val="38C2B8"/>
    <a:srgbClr val="5B9BD5"/>
    <a:srgbClr val="EDF1F9"/>
    <a:srgbClr val="D0D8E8"/>
    <a:srgbClr val="E9EDF4"/>
    <a:srgbClr val="C6B7D8"/>
    <a:srgbClr val="EF904F"/>
    <a:srgbClr val="F4B183"/>
    <a:srgbClr val="F8CC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中等深淺樣式 3 - 輔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93979" autoAdjust="0"/>
  </p:normalViewPr>
  <p:slideViewPr>
    <p:cSldViewPr snapToGrid="0">
      <p:cViewPr varScale="1">
        <p:scale>
          <a:sx n="74" d="100"/>
          <a:sy n="74" d="100"/>
        </p:scale>
        <p:origin x="941" y="4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8" d="100"/>
          <a:sy n="48" d="100"/>
        </p:scale>
        <p:origin x="2760" y="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3125B4-D1CC-43B4-A82C-96906D3797C4}" type="doc">
      <dgm:prSet loTypeId="urn:microsoft.com/office/officeart/2005/8/layout/hierarchy2" loCatId="hierarchy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zh-TW" altLang="en-US"/>
        </a:p>
      </dgm:t>
    </dgm:pt>
    <dgm:pt modelId="{C49B1365-BB15-4446-BC0A-D8E4EDCFAB75}">
      <dgm:prSet phldrT="[文字]" custT="1"/>
      <dgm:spPr/>
      <dgm:t>
        <a:bodyPr/>
        <a:lstStyle/>
        <a:p>
          <a:pPr>
            <a:lnSpc>
              <a:spcPts val="1800"/>
            </a:lnSpc>
            <a:spcAft>
              <a:spcPts val="0"/>
            </a:spcAft>
            <a:buClr>
              <a:srgbClr val="000000"/>
            </a:buClr>
            <a:buSzPts val="2400"/>
            <a:buFont typeface="Arial"/>
            <a:buNone/>
          </a:pPr>
          <a:r>
            <a:rPr lang="en-US" altLang="zh-TW" sz="1800" b="1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rPr>
            <a:t>OOOOOOO</a:t>
          </a:r>
          <a:r>
            <a:rPr lang="zh-TW" altLang="en-US" sz="1800" b="1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rPr>
            <a:t>計畫</a:t>
          </a:r>
          <a:endParaRPr lang="zh-TW" altLang="en-US" sz="1800" dirty="0">
            <a:solidFill>
              <a:schemeClr val="bg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6F65391-1449-416D-B33E-8C04553F0684}" type="parTrans" cxnId="{C05E07D7-478F-42F0-89E5-6DB2976F4DB5}">
      <dgm:prSet/>
      <dgm:spPr/>
      <dgm:t>
        <a:bodyPr/>
        <a:lstStyle/>
        <a:p>
          <a:endParaRPr lang="zh-TW" altLang="en-US" sz="30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72158C9-E1C6-4098-810F-0E8B3653FD77}" type="sibTrans" cxnId="{C05E07D7-478F-42F0-89E5-6DB2976F4DB5}">
      <dgm:prSet/>
      <dgm:spPr/>
      <dgm:t>
        <a:bodyPr/>
        <a:lstStyle/>
        <a:p>
          <a:endParaRPr lang="zh-TW" altLang="en-US" sz="30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04CE99A-A523-45DF-83FD-4927B408AEAC}">
      <dgm:prSet phldrT="[文字]" custT="1"/>
      <dgm:spPr/>
      <dgm:t>
        <a:bodyPr/>
        <a:lstStyle/>
        <a:p>
          <a:pPr>
            <a:lnSpc>
              <a:spcPts val="1800"/>
            </a:lnSpc>
            <a:spcAft>
              <a:spcPts val="0"/>
            </a:spcAft>
            <a:buClr>
              <a:srgbClr val="000000"/>
            </a:buClr>
            <a:buSzPts val="2000"/>
            <a:buFont typeface="Arial"/>
            <a:buNone/>
          </a:pPr>
          <a:r>
            <a:rPr lang="en-US" altLang="zh-TW" sz="1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rPr>
            <a:t>A </a:t>
          </a:r>
          <a:r>
            <a:rPr lang="zh-TW" altLang="en-US" sz="1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rPr>
            <a:t>ＯＯＯＯＯ</a:t>
          </a:r>
          <a:endParaRPr lang="zh-TW" altLang="en-US" sz="18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E04BC00-D886-4581-A8C6-499A2EDC6899}" type="parTrans" cxnId="{A09410C3-F429-487E-8A91-9EFBB7486C13}">
      <dgm:prSet custT="1"/>
      <dgm:spPr/>
      <dgm:t>
        <a:bodyPr/>
        <a:lstStyle/>
        <a:p>
          <a:endParaRPr lang="zh-TW" altLang="en-US" sz="30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2D75E30-32B0-4D0E-BEFB-CCA109185E2F}" type="sibTrans" cxnId="{A09410C3-F429-487E-8A91-9EFBB7486C13}">
      <dgm:prSet/>
      <dgm:spPr/>
      <dgm:t>
        <a:bodyPr/>
        <a:lstStyle/>
        <a:p>
          <a:endParaRPr lang="zh-TW" altLang="en-US" sz="30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17841A0-D0A2-4D0B-8338-E38A4457631D}">
      <dgm:prSet phldrT="[文字]" custT="1"/>
      <dgm:spPr/>
      <dgm:t>
        <a:bodyPr/>
        <a:lstStyle/>
        <a:p>
          <a:pPr>
            <a:lnSpc>
              <a:spcPts val="1800"/>
            </a:lnSpc>
            <a:spcAft>
              <a:spcPts val="0"/>
            </a:spcAft>
            <a:buClr>
              <a:srgbClr val="000000"/>
            </a:buClr>
            <a:buSzPts val="2000"/>
          </a:pPr>
          <a:r>
            <a:rPr lang="en-US" altLang="zh-TW" sz="1800" b="0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rPr>
            <a:t>A1 </a:t>
          </a:r>
          <a:r>
            <a:rPr lang="zh-TW" altLang="en-US" sz="1800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rPr>
            <a:t>ＯＯＯＯＯ</a:t>
          </a:r>
          <a:endParaRPr lang="zh-TW" altLang="en-US" sz="1800" dirty="0">
            <a:solidFill>
              <a:schemeClr val="bg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009A3F1-0D7D-4F36-8721-3AD7F3818104}" type="parTrans" cxnId="{7DA7AD80-2D63-47E4-B4F8-2B02B169FACD}">
      <dgm:prSet custT="1"/>
      <dgm:spPr/>
      <dgm:t>
        <a:bodyPr/>
        <a:lstStyle/>
        <a:p>
          <a:endParaRPr lang="zh-TW" altLang="en-US" sz="30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8B63851-6E2C-4FD9-B957-5738522A5292}" type="sibTrans" cxnId="{7DA7AD80-2D63-47E4-B4F8-2B02B169FACD}">
      <dgm:prSet/>
      <dgm:spPr/>
      <dgm:t>
        <a:bodyPr/>
        <a:lstStyle/>
        <a:p>
          <a:endParaRPr lang="zh-TW" altLang="en-US" sz="30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2A92D74-4D46-470C-B5DD-869076A60643}">
      <dgm:prSet phldrT="[文字]" custT="1"/>
      <dgm:spPr/>
      <dgm:t>
        <a:bodyPr/>
        <a:lstStyle/>
        <a:p>
          <a:pPr>
            <a:lnSpc>
              <a:spcPts val="1800"/>
            </a:lnSpc>
            <a:spcAft>
              <a:spcPts val="0"/>
            </a:spcAft>
            <a:buClr>
              <a:srgbClr val="000000"/>
            </a:buClr>
            <a:buSzPts val="2000"/>
          </a:pPr>
          <a:r>
            <a:rPr lang="en-US" altLang="zh-TW" sz="18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rPr>
            <a:t>A2</a:t>
          </a:r>
          <a:r>
            <a:rPr lang="zh-TW" altLang="en-US" sz="18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rPr>
            <a:t> ＯＯＯＯＯ</a:t>
          </a:r>
          <a:endParaRPr lang="zh-TW" altLang="en-US" sz="18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E519C7D-6E14-4994-B9E7-160559980FCC}" type="parTrans" cxnId="{7A1AD091-F3F1-4421-914B-E1D0450F4C70}">
      <dgm:prSet custT="1"/>
      <dgm:spPr/>
      <dgm:t>
        <a:bodyPr/>
        <a:lstStyle/>
        <a:p>
          <a:endParaRPr lang="zh-TW" altLang="en-US" sz="30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9BC1B44-101F-4B2A-BADE-9C35E00E9071}" type="sibTrans" cxnId="{7A1AD091-F3F1-4421-914B-E1D0450F4C70}">
      <dgm:prSet/>
      <dgm:spPr/>
      <dgm:t>
        <a:bodyPr/>
        <a:lstStyle/>
        <a:p>
          <a:endParaRPr lang="zh-TW" altLang="en-US" sz="30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107131E-9895-4E6F-927A-166074462932}">
      <dgm:prSet phldrT="[文字]" custT="1"/>
      <dgm:spPr/>
      <dgm:t>
        <a:bodyPr/>
        <a:lstStyle/>
        <a:p>
          <a:pPr>
            <a:lnSpc>
              <a:spcPts val="1800"/>
            </a:lnSpc>
            <a:spcAft>
              <a:spcPts val="0"/>
            </a:spcAft>
            <a:buClr>
              <a:srgbClr val="000000"/>
            </a:buClr>
            <a:buSzPts val="2000"/>
          </a:pPr>
          <a:r>
            <a:rPr lang="en-US" altLang="zh-TW" sz="1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rPr>
            <a:t>B </a:t>
          </a:r>
          <a:r>
            <a:rPr lang="zh-TW" altLang="en-US" sz="18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rPr>
            <a:t>ＯＯＯＯＯ</a:t>
          </a:r>
          <a:endParaRPr lang="zh-TW" altLang="en-US" sz="18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6EA9178-4F27-4A0D-8569-CACAF7C4C8F7}" type="parTrans" cxnId="{451D1F52-C9CC-4BDC-ADBD-8895FC85A3D4}">
      <dgm:prSet custT="1"/>
      <dgm:spPr/>
      <dgm:t>
        <a:bodyPr/>
        <a:lstStyle/>
        <a:p>
          <a:endParaRPr lang="zh-TW" altLang="en-US" sz="30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480A24E-7AA7-4868-87B9-AB2E5E008E24}" type="sibTrans" cxnId="{451D1F52-C9CC-4BDC-ADBD-8895FC85A3D4}">
      <dgm:prSet/>
      <dgm:spPr/>
      <dgm:t>
        <a:bodyPr/>
        <a:lstStyle/>
        <a:p>
          <a:endParaRPr lang="zh-TW" altLang="en-US" sz="30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A1533D2-1029-49B1-9177-7ED025537E7A}">
      <dgm:prSet phldrT="[文字]" custT="1"/>
      <dgm:spPr/>
      <dgm:t>
        <a:bodyPr/>
        <a:lstStyle/>
        <a:p>
          <a:pPr>
            <a:lnSpc>
              <a:spcPts val="1800"/>
            </a:lnSpc>
            <a:spcAft>
              <a:spcPts val="0"/>
            </a:spcAft>
            <a:buClr>
              <a:srgbClr val="000000"/>
            </a:buClr>
            <a:buSzPts val="2000"/>
          </a:pPr>
          <a:r>
            <a:rPr lang="en-US" altLang="zh-TW" sz="1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rPr>
            <a:t>B1 </a:t>
          </a:r>
          <a:r>
            <a:rPr lang="zh-TW" altLang="en-US" sz="18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rPr>
            <a:t>ＯＯＯＯＯ</a:t>
          </a:r>
          <a:endParaRPr lang="zh-TW" altLang="en-US" sz="18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5235D32-D6DC-4517-A04B-98F71E2B200A}" type="parTrans" cxnId="{051FD4D4-95E2-4927-8BD8-9CC590B11C96}">
      <dgm:prSet custT="1"/>
      <dgm:spPr/>
      <dgm:t>
        <a:bodyPr/>
        <a:lstStyle/>
        <a:p>
          <a:endParaRPr lang="zh-TW" altLang="en-US" sz="30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0E9EE47-9849-471A-AA6C-C53B47733B98}" type="sibTrans" cxnId="{051FD4D4-95E2-4927-8BD8-9CC590B11C96}">
      <dgm:prSet/>
      <dgm:spPr/>
      <dgm:t>
        <a:bodyPr/>
        <a:lstStyle/>
        <a:p>
          <a:endParaRPr lang="zh-TW" altLang="en-US" sz="30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E13A1BF-6115-4C89-B9F1-1C1409F1F496}">
      <dgm:prSet phldrT="[文字]" custT="1"/>
      <dgm:spPr/>
      <dgm:t>
        <a:bodyPr/>
        <a:lstStyle/>
        <a:p>
          <a:pPr>
            <a:lnSpc>
              <a:spcPts val="1800"/>
            </a:lnSpc>
            <a:spcAft>
              <a:spcPts val="0"/>
            </a:spcAft>
            <a:buClr>
              <a:srgbClr val="000000"/>
            </a:buClr>
            <a:buSzPts val="2000"/>
          </a:pPr>
          <a:r>
            <a:rPr lang="en-US" altLang="zh-TW" sz="1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rPr>
            <a:t>B2 </a:t>
          </a:r>
          <a:r>
            <a:rPr lang="zh-TW" altLang="en-US" sz="18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rPr>
            <a:t>ＯＯＯＯＯ</a:t>
          </a:r>
          <a:endParaRPr lang="zh-TW" altLang="en-US" sz="18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D42308F-4C9E-4173-AC05-477679E3A37A}" type="parTrans" cxnId="{AFCA2BB0-A2C3-4BD3-B844-651DA3D6C733}">
      <dgm:prSet/>
      <dgm:spPr/>
      <dgm:t>
        <a:bodyPr/>
        <a:lstStyle/>
        <a:p>
          <a:endParaRPr lang="zh-TW" altLang="en-US"/>
        </a:p>
      </dgm:t>
    </dgm:pt>
    <dgm:pt modelId="{7493CFF5-671A-40F6-A576-E4ECB1C0C3E4}" type="sibTrans" cxnId="{AFCA2BB0-A2C3-4BD3-B844-651DA3D6C733}">
      <dgm:prSet/>
      <dgm:spPr/>
      <dgm:t>
        <a:bodyPr/>
        <a:lstStyle/>
        <a:p>
          <a:endParaRPr lang="zh-TW" altLang="en-US"/>
        </a:p>
      </dgm:t>
    </dgm:pt>
    <dgm:pt modelId="{D64BC615-920F-40D8-80F2-C0267FE2BA32}">
      <dgm:prSet phldrT="[文字]" custT="1"/>
      <dgm:spPr/>
      <dgm:t>
        <a:bodyPr/>
        <a:lstStyle/>
        <a:p>
          <a:pPr>
            <a:lnSpc>
              <a:spcPts val="1800"/>
            </a:lnSpc>
            <a:spcAft>
              <a:spcPts val="0"/>
            </a:spcAft>
            <a:buClr>
              <a:srgbClr val="000000"/>
            </a:buClr>
            <a:buSzPts val="2000"/>
          </a:pPr>
          <a:r>
            <a:rPr lang="en-US" altLang="zh-TW" sz="1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rPr>
            <a:t>B3 </a:t>
          </a:r>
          <a:r>
            <a:rPr lang="zh-TW" altLang="en-US" sz="18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rPr>
            <a:t>ＯＯＯＯＯ</a:t>
          </a:r>
          <a:endParaRPr lang="zh-TW" altLang="en-US" sz="18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C20C0E6-4158-410B-9087-B4C77285B8B3}" type="parTrans" cxnId="{CCFA4708-224F-4601-9367-0604ADB3DAFC}">
      <dgm:prSet/>
      <dgm:spPr/>
      <dgm:t>
        <a:bodyPr/>
        <a:lstStyle/>
        <a:p>
          <a:endParaRPr lang="zh-TW" altLang="en-US"/>
        </a:p>
      </dgm:t>
    </dgm:pt>
    <dgm:pt modelId="{0185BC90-4E35-445C-8B0E-1F6E7F9C2F88}" type="sibTrans" cxnId="{CCFA4708-224F-4601-9367-0604ADB3DAFC}">
      <dgm:prSet/>
      <dgm:spPr/>
      <dgm:t>
        <a:bodyPr/>
        <a:lstStyle/>
        <a:p>
          <a:endParaRPr lang="zh-TW" altLang="en-US"/>
        </a:p>
      </dgm:t>
    </dgm:pt>
    <dgm:pt modelId="{802166C5-B4C7-4C66-B9E4-6E3CBF217CDE}" type="pres">
      <dgm:prSet presAssocID="{D93125B4-D1CC-43B4-A82C-96906D3797C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0FB8EEBD-2896-46BC-AA3D-FAD0B08DB76B}" type="pres">
      <dgm:prSet presAssocID="{C49B1365-BB15-4446-BC0A-D8E4EDCFAB75}" presName="root1" presStyleCnt="0"/>
      <dgm:spPr/>
    </dgm:pt>
    <dgm:pt modelId="{CA41A16B-0D88-47B6-BBD7-A150383EDD07}" type="pres">
      <dgm:prSet presAssocID="{C49B1365-BB15-4446-BC0A-D8E4EDCFAB75}" presName="LevelOneTextNode" presStyleLbl="node0" presStyleIdx="0" presStyleCnt="1" custScaleX="123941">
        <dgm:presLayoutVars>
          <dgm:chPref val="3"/>
        </dgm:presLayoutVars>
      </dgm:prSet>
      <dgm:spPr/>
    </dgm:pt>
    <dgm:pt modelId="{299DA411-8737-40C3-9D37-1CBF5BBF6C34}" type="pres">
      <dgm:prSet presAssocID="{C49B1365-BB15-4446-BC0A-D8E4EDCFAB75}" presName="level2hierChild" presStyleCnt="0"/>
      <dgm:spPr/>
    </dgm:pt>
    <dgm:pt modelId="{26C0EA1E-7574-4653-AD8A-4082B1D72502}" type="pres">
      <dgm:prSet presAssocID="{6E04BC00-D886-4581-A8C6-499A2EDC6899}" presName="conn2-1" presStyleLbl="parChTrans1D2" presStyleIdx="0" presStyleCnt="2"/>
      <dgm:spPr/>
    </dgm:pt>
    <dgm:pt modelId="{9BD30F55-FCFC-470F-831B-AE15DDB0E690}" type="pres">
      <dgm:prSet presAssocID="{6E04BC00-D886-4581-A8C6-499A2EDC6899}" presName="connTx" presStyleLbl="parChTrans1D2" presStyleIdx="0" presStyleCnt="2"/>
      <dgm:spPr/>
    </dgm:pt>
    <dgm:pt modelId="{FCC80395-E008-4ECE-BA96-EDDD2B3BE05F}" type="pres">
      <dgm:prSet presAssocID="{404CE99A-A523-45DF-83FD-4927B408AEAC}" presName="root2" presStyleCnt="0"/>
      <dgm:spPr/>
    </dgm:pt>
    <dgm:pt modelId="{0820BCC0-68BF-447B-9A68-AA7CBF8C9CD0}" type="pres">
      <dgm:prSet presAssocID="{404CE99A-A523-45DF-83FD-4927B408AEAC}" presName="LevelTwoTextNode" presStyleLbl="node2" presStyleIdx="0" presStyleCnt="2" custScaleX="123941">
        <dgm:presLayoutVars>
          <dgm:chPref val="3"/>
        </dgm:presLayoutVars>
      </dgm:prSet>
      <dgm:spPr/>
    </dgm:pt>
    <dgm:pt modelId="{888E57B8-6625-43FA-88F1-EEADAEFA47C8}" type="pres">
      <dgm:prSet presAssocID="{404CE99A-A523-45DF-83FD-4927B408AEAC}" presName="level3hierChild" presStyleCnt="0"/>
      <dgm:spPr/>
    </dgm:pt>
    <dgm:pt modelId="{AACEFB9C-8DAA-4606-8ADA-FF543E4B1F15}" type="pres">
      <dgm:prSet presAssocID="{E009A3F1-0D7D-4F36-8721-3AD7F3818104}" presName="conn2-1" presStyleLbl="parChTrans1D3" presStyleIdx="0" presStyleCnt="5"/>
      <dgm:spPr/>
    </dgm:pt>
    <dgm:pt modelId="{CF96776A-D1EE-481C-BCC0-F7C61B04DEAF}" type="pres">
      <dgm:prSet presAssocID="{E009A3F1-0D7D-4F36-8721-3AD7F3818104}" presName="connTx" presStyleLbl="parChTrans1D3" presStyleIdx="0" presStyleCnt="5"/>
      <dgm:spPr/>
    </dgm:pt>
    <dgm:pt modelId="{892936A4-9834-42B8-9115-DE4574D461B7}" type="pres">
      <dgm:prSet presAssocID="{E17841A0-D0A2-4D0B-8338-E38A4457631D}" presName="root2" presStyleCnt="0"/>
      <dgm:spPr/>
    </dgm:pt>
    <dgm:pt modelId="{C5BF6A0D-DDC6-4BFD-85A3-10E82553D705}" type="pres">
      <dgm:prSet presAssocID="{E17841A0-D0A2-4D0B-8338-E38A4457631D}" presName="LevelTwoTextNode" presStyleLbl="node3" presStyleIdx="0" presStyleCnt="5" custScaleX="124041">
        <dgm:presLayoutVars>
          <dgm:chPref val="3"/>
        </dgm:presLayoutVars>
      </dgm:prSet>
      <dgm:spPr/>
    </dgm:pt>
    <dgm:pt modelId="{4BF66E2E-D577-483C-BFDC-E469898BD416}" type="pres">
      <dgm:prSet presAssocID="{E17841A0-D0A2-4D0B-8338-E38A4457631D}" presName="level3hierChild" presStyleCnt="0"/>
      <dgm:spPr/>
    </dgm:pt>
    <dgm:pt modelId="{99FCE864-0AA7-4DBF-9D7B-94E39EA8399A}" type="pres">
      <dgm:prSet presAssocID="{AE519C7D-6E14-4994-B9E7-160559980FCC}" presName="conn2-1" presStyleLbl="parChTrans1D3" presStyleIdx="1" presStyleCnt="5"/>
      <dgm:spPr/>
    </dgm:pt>
    <dgm:pt modelId="{8505B879-EF83-47AE-9D6C-87F02A65F86E}" type="pres">
      <dgm:prSet presAssocID="{AE519C7D-6E14-4994-B9E7-160559980FCC}" presName="connTx" presStyleLbl="parChTrans1D3" presStyleIdx="1" presStyleCnt="5"/>
      <dgm:spPr/>
    </dgm:pt>
    <dgm:pt modelId="{CF06BF2C-2005-4581-B7C6-0D1DA04AC0E8}" type="pres">
      <dgm:prSet presAssocID="{E2A92D74-4D46-470C-B5DD-869076A60643}" presName="root2" presStyleCnt="0"/>
      <dgm:spPr/>
    </dgm:pt>
    <dgm:pt modelId="{5B8357F4-ACE6-401D-A92B-67EB0F144435}" type="pres">
      <dgm:prSet presAssocID="{E2A92D74-4D46-470C-B5DD-869076A60643}" presName="LevelTwoTextNode" presStyleLbl="node3" presStyleIdx="1" presStyleCnt="5" custScaleX="123941">
        <dgm:presLayoutVars>
          <dgm:chPref val="3"/>
        </dgm:presLayoutVars>
      </dgm:prSet>
      <dgm:spPr/>
    </dgm:pt>
    <dgm:pt modelId="{5D4E791D-F7F1-4CD6-852C-1AF1072DA22B}" type="pres">
      <dgm:prSet presAssocID="{E2A92D74-4D46-470C-B5DD-869076A60643}" presName="level3hierChild" presStyleCnt="0"/>
      <dgm:spPr/>
    </dgm:pt>
    <dgm:pt modelId="{59CA596B-166C-40B1-8A6A-88A0960C346C}" type="pres">
      <dgm:prSet presAssocID="{26EA9178-4F27-4A0D-8569-CACAF7C4C8F7}" presName="conn2-1" presStyleLbl="parChTrans1D2" presStyleIdx="1" presStyleCnt="2"/>
      <dgm:spPr/>
    </dgm:pt>
    <dgm:pt modelId="{4FD919B2-6CD6-4EEE-9158-6797586A49A9}" type="pres">
      <dgm:prSet presAssocID="{26EA9178-4F27-4A0D-8569-CACAF7C4C8F7}" presName="connTx" presStyleLbl="parChTrans1D2" presStyleIdx="1" presStyleCnt="2"/>
      <dgm:spPr/>
    </dgm:pt>
    <dgm:pt modelId="{9A381A6E-E973-4237-B6D7-E3BBB1C5471D}" type="pres">
      <dgm:prSet presAssocID="{6107131E-9895-4E6F-927A-166074462932}" presName="root2" presStyleCnt="0"/>
      <dgm:spPr/>
    </dgm:pt>
    <dgm:pt modelId="{7D10D6C9-F42A-4E0C-9062-A8254821AF1F}" type="pres">
      <dgm:prSet presAssocID="{6107131E-9895-4E6F-927A-166074462932}" presName="LevelTwoTextNode" presStyleLbl="node2" presStyleIdx="1" presStyleCnt="2" custScaleX="123941">
        <dgm:presLayoutVars>
          <dgm:chPref val="3"/>
        </dgm:presLayoutVars>
      </dgm:prSet>
      <dgm:spPr/>
    </dgm:pt>
    <dgm:pt modelId="{F6D708B6-BD87-49DB-B983-B6B8D5577657}" type="pres">
      <dgm:prSet presAssocID="{6107131E-9895-4E6F-927A-166074462932}" presName="level3hierChild" presStyleCnt="0"/>
      <dgm:spPr/>
    </dgm:pt>
    <dgm:pt modelId="{EC0891FA-4C95-4E24-8055-169BB8CE9916}" type="pres">
      <dgm:prSet presAssocID="{65235D32-D6DC-4517-A04B-98F71E2B200A}" presName="conn2-1" presStyleLbl="parChTrans1D3" presStyleIdx="2" presStyleCnt="5"/>
      <dgm:spPr/>
    </dgm:pt>
    <dgm:pt modelId="{1C7D875F-990A-4880-A1C3-9F233569D794}" type="pres">
      <dgm:prSet presAssocID="{65235D32-D6DC-4517-A04B-98F71E2B200A}" presName="connTx" presStyleLbl="parChTrans1D3" presStyleIdx="2" presStyleCnt="5"/>
      <dgm:spPr/>
    </dgm:pt>
    <dgm:pt modelId="{7EE78E59-0CEA-4D93-A058-B1994A3D0D25}" type="pres">
      <dgm:prSet presAssocID="{DA1533D2-1029-49B1-9177-7ED025537E7A}" presName="root2" presStyleCnt="0"/>
      <dgm:spPr/>
    </dgm:pt>
    <dgm:pt modelId="{BBC6FD97-547B-4993-ABAC-E329C9FF85C4}" type="pres">
      <dgm:prSet presAssocID="{DA1533D2-1029-49B1-9177-7ED025537E7A}" presName="LevelTwoTextNode" presStyleLbl="node3" presStyleIdx="2" presStyleCnt="5" custScaleX="123941">
        <dgm:presLayoutVars>
          <dgm:chPref val="3"/>
        </dgm:presLayoutVars>
      </dgm:prSet>
      <dgm:spPr/>
    </dgm:pt>
    <dgm:pt modelId="{7A7E7A76-EE6E-41EF-B232-7AF6DC37BEC8}" type="pres">
      <dgm:prSet presAssocID="{DA1533D2-1029-49B1-9177-7ED025537E7A}" presName="level3hierChild" presStyleCnt="0"/>
      <dgm:spPr/>
    </dgm:pt>
    <dgm:pt modelId="{1BA64AD1-5CD4-4432-A948-DC8236D02C6E}" type="pres">
      <dgm:prSet presAssocID="{6D42308F-4C9E-4173-AC05-477679E3A37A}" presName="conn2-1" presStyleLbl="parChTrans1D3" presStyleIdx="3" presStyleCnt="5"/>
      <dgm:spPr/>
    </dgm:pt>
    <dgm:pt modelId="{9E6396CA-B962-4A36-8831-F7B05FD35FE8}" type="pres">
      <dgm:prSet presAssocID="{6D42308F-4C9E-4173-AC05-477679E3A37A}" presName="connTx" presStyleLbl="parChTrans1D3" presStyleIdx="3" presStyleCnt="5"/>
      <dgm:spPr/>
    </dgm:pt>
    <dgm:pt modelId="{6A835DCD-D334-425D-9B77-CE29BB98CE08}" type="pres">
      <dgm:prSet presAssocID="{DE13A1BF-6115-4C89-B9F1-1C1409F1F496}" presName="root2" presStyleCnt="0"/>
      <dgm:spPr/>
    </dgm:pt>
    <dgm:pt modelId="{4D22FAC2-9B01-4A5A-9CE4-A5450C3F21ED}" type="pres">
      <dgm:prSet presAssocID="{DE13A1BF-6115-4C89-B9F1-1C1409F1F496}" presName="LevelTwoTextNode" presStyleLbl="node3" presStyleIdx="3" presStyleCnt="5" custScaleX="123941">
        <dgm:presLayoutVars>
          <dgm:chPref val="3"/>
        </dgm:presLayoutVars>
      </dgm:prSet>
      <dgm:spPr/>
    </dgm:pt>
    <dgm:pt modelId="{2572012B-026E-4315-9AF9-E83BFA850ED5}" type="pres">
      <dgm:prSet presAssocID="{DE13A1BF-6115-4C89-B9F1-1C1409F1F496}" presName="level3hierChild" presStyleCnt="0"/>
      <dgm:spPr/>
    </dgm:pt>
    <dgm:pt modelId="{7A3A4AFA-A6B2-4ECC-814F-35B7125A2F5A}" type="pres">
      <dgm:prSet presAssocID="{6C20C0E6-4158-410B-9087-B4C77285B8B3}" presName="conn2-1" presStyleLbl="parChTrans1D3" presStyleIdx="4" presStyleCnt="5"/>
      <dgm:spPr/>
    </dgm:pt>
    <dgm:pt modelId="{BA6EA6CF-A87D-44EC-ABD6-51E407B53A21}" type="pres">
      <dgm:prSet presAssocID="{6C20C0E6-4158-410B-9087-B4C77285B8B3}" presName="connTx" presStyleLbl="parChTrans1D3" presStyleIdx="4" presStyleCnt="5"/>
      <dgm:spPr/>
    </dgm:pt>
    <dgm:pt modelId="{11D07057-9D43-43EC-AB26-23AC6899612E}" type="pres">
      <dgm:prSet presAssocID="{D64BC615-920F-40D8-80F2-C0267FE2BA32}" presName="root2" presStyleCnt="0"/>
      <dgm:spPr/>
    </dgm:pt>
    <dgm:pt modelId="{A747BAB1-2F08-4269-8DAD-0E685EF062F1}" type="pres">
      <dgm:prSet presAssocID="{D64BC615-920F-40D8-80F2-C0267FE2BA32}" presName="LevelTwoTextNode" presStyleLbl="node3" presStyleIdx="4" presStyleCnt="5" custScaleX="123941">
        <dgm:presLayoutVars>
          <dgm:chPref val="3"/>
        </dgm:presLayoutVars>
      </dgm:prSet>
      <dgm:spPr/>
    </dgm:pt>
    <dgm:pt modelId="{0BEC9A05-560A-417D-BD93-87BA68751EF2}" type="pres">
      <dgm:prSet presAssocID="{D64BC615-920F-40D8-80F2-C0267FE2BA32}" presName="level3hierChild" presStyleCnt="0"/>
      <dgm:spPr/>
    </dgm:pt>
  </dgm:ptLst>
  <dgm:cxnLst>
    <dgm:cxn modelId="{2F9B4708-3F47-46DE-A490-202324664C26}" type="presOf" srcId="{65235D32-D6DC-4517-A04B-98F71E2B200A}" destId="{1C7D875F-990A-4880-A1C3-9F233569D794}" srcOrd="1" destOrd="0" presId="urn:microsoft.com/office/officeart/2005/8/layout/hierarchy2"/>
    <dgm:cxn modelId="{CCFA4708-224F-4601-9367-0604ADB3DAFC}" srcId="{6107131E-9895-4E6F-927A-166074462932}" destId="{D64BC615-920F-40D8-80F2-C0267FE2BA32}" srcOrd="2" destOrd="0" parTransId="{6C20C0E6-4158-410B-9087-B4C77285B8B3}" sibTransId="{0185BC90-4E35-445C-8B0E-1F6E7F9C2F88}"/>
    <dgm:cxn modelId="{96D71A2D-1F4E-4451-A4DC-6E29453F74D7}" type="presOf" srcId="{6D42308F-4C9E-4173-AC05-477679E3A37A}" destId="{9E6396CA-B962-4A36-8831-F7B05FD35FE8}" srcOrd="1" destOrd="0" presId="urn:microsoft.com/office/officeart/2005/8/layout/hierarchy2"/>
    <dgm:cxn modelId="{BD70BB32-D6F5-418D-B284-B54A83A8205C}" type="presOf" srcId="{AE519C7D-6E14-4994-B9E7-160559980FCC}" destId="{8505B879-EF83-47AE-9D6C-87F02A65F86E}" srcOrd="1" destOrd="0" presId="urn:microsoft.com/office/officeart/2005/8/layout/hierarchy2"/>
    <dgm:cxn modelId="{73553D3B-33BD-433D-A313-3F855F496C20}" type="presOf" srcId="{26EA9178-4F27-4A0D-8569-CACAF7C4C8F7}" destId="{4FD919B2-6CD6-4EEE-9158-6797586A49A9}" srcOrd="1" destOrd="0" presId="urn:microsoft.com/office/officeart/2005/8/layout/hierarchy2"/>
    <dgm:cxn modelId="{9243895D-516F-4024-AAA4-06A410993ACD}" type="presOf" srcId="{65235D32-D6DC-4517-A04B-98F71E2B200A}" destId="{EC0891FA-4C95-4E24-8055-169BB8CE9916}" srcOrd="0" destOrd="0" presId="urn:microsoft.com/office/officeart/2005/8/layout/hierarchy2"/>
    <dgm:cxn modelId="{06FB1147-B113-4E98-B939-6E7CDF20A22B}" type="presOf" srcId="{26EA9178-4F27-4A0D-8569-CACAF7C4C8F7}" destId="{59CA596B-166C-40B1-8A6A-88A0960C346C}" srcOrd="0" destOrd="0" presId="urn:microsoft.com/office/officeart/2005/8/layout/hierarchy2"/>
    <dgm:cxn modelId="{1F08184C-F46F-4765-A8D2-9FB15E23331B}" type="presOf" srcId="{DA1533D2-1029-49B1-9177-7ED025537E7A}" destId="{BBC6FD97-547B-4993-ABAC-E329C9FF85C4}" srcOrd="0" destOrd="0" presId="urn:microsoft.com/office/officeart/2005/8/layout/hierarchy2"/>
    <dgm:cxn modelId="{F9AEBD6C-6481-4F1C-947A-C2DE7B18A941}" type="presOf" srcId="{6E04BC00-D886-4581-A8C6-499A2EDC6899}" destId="{26C0EA1E-7574-4653-AD8A-4082B1D72502}" srcOrd="0" destOrd="0" presId="urn:microsoft.com/office/officeart/2005/8/layout/hierarchy2"/>
    <dgm:cxn modelId="{56C4B64E-DA47-4EE8-A0A2-80E85C0F6960}" type="presOf" srcId="{6D42308F-4C9E-4173-AC05-477679E3A37A}" destId="{1BA64AD1-5CD4-4432-A948-DC8236D02C6E}" srcOrd="0" destOrd="0" presId="urn:microsoft.com/office/officeart/2005/8/layout/hierarchy2"/>
    <dgm:cxn modelId="{451D1F52-C9CC-4BDC-ADBD-8895FC85A3D4}" srcId="{C49B1365-BB15-4446-BC0A-D8E4EDCFAB75}" destId="{6107131E-9895-4E6F-927A-166074462932}" srcOrd="1" destOrd="0" parTransId="{26EA9178-4F27-4A0D-8569-CACAF7C4C8F7}" sibTransId="{D480A24E-7AA7-4868-87B9-AB2E5E008E24}"/>
    <dgm:cxn modelId="{84893F55-894E-45A8-ADE7-BE1413B5F475}" type="presOf" srcId="{D64BC615-920F-40D8-80F2-C0267FE2BA32}" destId="{A747BAB1-2F08-4269-8DAD-0E685EF062F1}" srcOrd="0" destOrd="0" presId="urn:microsoft.com/office/officeart/2005/8/layout/hierarchy2"/>
    <dgm:cxn modelId="{37A50E7B-AD3D-4AB5-9395-E9060C5CA332}" type="presOf" srcId="{E009A3F1-0D7D-4F36-8721-3AD7F3818104}" destId="{CF96776A-D1EE-481C-BCC0-F7C61B04DEAF}" srcOrd="1" destOrd="0" presId="urn:microsoft.com/office/officeart/2005/8/layout/hierarchy2"/>
    <dgm:cxn modelId="{7DA7AD80-2D63-47E4-B4F8-2B02B169FACD}" srcId="{404CE99A-A523-45DF-83FD-4927B408AEAC}" destId="{E17841A0-D0A2-4D0B-8338-E38A4457631D}" srcOrd="0" destOrd="0" parTransId="{E009A3F1-0D7D-4F36-8721-3AD7F3818104}" sibTransId="{A8B63851-6E2C-4FD9-B957-5738522A5292}"/>
    <dgm:cxn modelId="{1C7C378E-0C4F-470E-9211-69C3569BCF67}" type="presOf" srcId="{DE13A1BF-6115-4C89-B9F1-1C1409F1F496}" destId="{4D22FAC2-9B01-4A5A-9CE4-A5450C3F21ED}" srcOrd="0" destOrd="0" presId="urn:microsoft.com/office/officeart/2005/8/layout/hierarchy2"/>
    <dgm:cxn modelId="{7A1AD091-F3F1-4421-914B-E1D0450F4C70}" srcId="{404CE99A-A523-45DF-83FD-4927B408AEAC}" destId="{E2A92D74-4D46-470C-B5DD-869076A60643}" srcOrd="1" destOrd="0" parTransId="{AE519C7D-6E14-4994-B9E7-160559980FCC}" sibTransId="{49BC1B44-101F-4B2A-BADE-9C35E00E9071}"/>
    <dgm:cxn modelId="{4394E591-8574-4C6C-9241-044EA97CEE0F}" type="presOf" srcId="{AE519C7D-6E14-4994-B9E7-160559980FCC}" destId="{99FCE864-0AA7-4DBF-9D7B-94E39EA8399A}" srcOrd="0" destOrd="0" presId="urn:microsoft.com/office/officeart/2005/8/layout/hierarchy2"/>
    <dgm:cxn modelId="{113E35A1-5570-4B36-999E-0C4AE9206419}" type="presOf" srcId="{E009A3F1-0D7D-4F36-8721-3AD7F3818104}" destId="{AACEFB9C-8DAA-4606-8ADA-FF543E4B1F15}" srcOrd="0" destOrd="0" presId="urn:microsoft.com/office/officeart/2005/8/layout/hierarchy2"/>
    <dgm:cxn modelId="{D8558FAF-FAF5-40F3-88A7-E20375C1638B}" type="presOf" srcId="{6E04BC00-D886-4581-A8C6-499A2EDC6899}" destId="{9BD30F55-FCFC-470F-831B-AE15DDB0E690}" srcOrd="1" destOrd="0" presId="urn:microsoft.com/office/officeart/2005/8/layout/hierarchy2"/>
    <dgm:cxn modelId="{AFCA2BB0-A2C3-4BD3-B844-651DA3D6C733}" srcId="{6107131E-9895-4E6F-927A-166074462932}" destId="{DE13A1BF-6115-4C89-B9F1-1C1409F1F496}" srcOrd="1" destOrd="0" parTransId="{6D42308F-4C9E-4173-AC05-477679E3A37A}" sibTransId="{7493CFF5-671A-40F6-A576-E4ECB1C0C3E4}"/>
    <dgm:cxn modelId="{B77453B6-B37B-4217-8C5C-7EBC603283A6}" type="presOf" srcId="{6107131E-9895-4E6F-927A-166074462932}" destId="{7D10D6C9-F42A-4E0C-9062-A8254821AF1F}" srcOrd="0" destOrd="0" presId="urn:microsoft.com/office/officeart/2005/8/layout/hierarchy2"/>
    <dgm:cxn modelId="{A09410C3-F429-487E-8A91-9EFBB7486C13}" srcId="{C49B1365-BB15-4446-BC0A-D8E4EDCFAB75}" destId="{404CE99A-A523-45DF-83FD-4927B408AEAC}" srcOrd="0" destOrd="0" parTransId="{6E04BC00-D886-4581-A8C6-499A2EDC6899}" sibTransId="{32D75E30-32B0-4D0E-BEFB-CCA109185E2F}"/>
    <dgm:cxn modelId="{8CA4C2C3-BB71-447B-A2FD-C341651FF57D}" type="presOf" srcId="{6C20C0E6-4158-410B-9087-B4C77285B8B3}" destId="{7A3A4AFA-A6B2-4ECC-814F-35B7125A2F5A}" srcOrd="0" destOrd="0" presId="urn:microsoft.com/office/officeart/2005/8/layout/hierarchy2"/>
    <dgm:cxn modelId="{2E5A51C5-4425-4239-BD29-B7D195A9E922}" type="presOf" srcId="{D93125B4-D1CC-43B4-A82C-96906D3797C4}" destId="{802166C5-B4C7-4C66-B9E4-6E3CBF217CDE}" srcOrd="0" destOrd="0" presId="urn:microsoft.com/office/officeart/2005/8/layout/hierarchy2"/>
    <dgm:cxn modelId="{051FD4D4-95E2-4927-8BD8-9CC590B11C96}" srcId="{6107131E-9895-4E6F-927A-166074462932}" destId="{DA1533D2-1029-49B1-9177-7ED025537E7A}" srcOrd="0" destOrd="0" parTransId="{65235D32-D6DC-4517-A04B-98F71E2B200A}" sibTransId="{80E9EE47-9849-471A-AA6C-C53B47733B98}"/>
    <dgm:cxn modelId="{362CD4D6-F100-4CFF-9AD8-9B27941460A1}" type="presOf" srcId="{E17841A0-D0A2-4D0B-8338-E38A4457631D}" destId="{C5BF6A0D-DDC6-4BFD-85A3-10E82553D705}" srcOrd="0" destOrd="0" presId="urn:microsoft.com/office/officeart/2005/8/layout/hierarchy2"/>
    <dgm:cxn modelId="{C05E07D7-478F-42F0-89E5-6DB2976F4DB5}" srcId="{D93125B4-D1CC-43B4-A82C-96906D3797C4}" destId="{C49B1365-BB15-4446-BC0A-D8E4EDCFAB75}" srcOrd="0" destOrd="0" parTransId="{C6F65391-1449-416D-B33E-8C04553F0684}" sibTransId="{E72158C9-E1C6-4098-810F-0E8B3653FD77}"/>
    <dgm:cxn modelId="{04B098DE-BDED-4DEC-87F7-3BA6E224B43C}" type="presOf" srcId="{E2A92D74-4D46-470C-B5DD-869076A60643}" destId="{5B8357F4-ACE6-401D-A92B-67EB0F144435}" srcOrd="0" destOrd="0" presId="urn:microsoft.com/office/officeart/2005/8/layout/hierarchy2"/>
    <dgm:cxn modelId="{70653DEA-A82D-48DA-98A0-4E759762B24A}" type="presOf" srcId="{404CE99A-A523-45DF-83FD-4927B408AEAC}" destId="{0820BCC0-68BF-447B-9A68-AA7CBF8C9CD0}" srcOrd="0" destOrd="0" presId="urn:microsoft.com/office/officeart/2005/8/layout/hierarchy2"/>
    <dgm:cxn modelId="{BA0ABCF0-5487-4AE0-A366-EE6F30FD1520}" type="presOf" srcId="{6C20C0E6-4158-410B-9087-B4C77285B8B3}" destId="{BA6EA6CF-A87D-44EC-ABD6-51E407B53A21}" srcOrd="1" destOrd="0" presId="urn:microsoft.com/office/officeart/2005/8/layout/hierarchy2"/>
    <dgm:cxn modelId="{F36665F2-A4F9-4140-9DD6-ED80AC9A8DFD}" type="presOf" srcId="{C49B1365-BB15-4446-BC0A-D8E4EDCFAB75}" destId="{CA41A16B-0D88-47B6-BBD7-A150383EDD07}" srcOrd="0" destOrd="0" presId="urn:microsoft.com/office/officeart/2005/8/layout/hierarchy2"/>
    <dgm:cxn modelId="{11D2B74D-E1F0-45D9-A308-71B12CAD7A6A}" type="presParOf" srcId="{802166C5-B4C7-4C66-B9E4-6E3CBF217CDE}" destId="{0FB8EEBD-2896-46BC-AA3D-FAD0B08DB76B}" srcOrd="0" destOrd="0" presId="urn:microsoft.com/office/officeart/2005/8/layout/hierarchy2"/>
    <dgm:cxn modelId="{1330C480-6380-497A-82A4-FC2D1BB14935}" type="presParOf" srcId="{0FB8EEBD-2896-46BC-AA3D-FAD0B08DB76B}" destId="{CA41A16B-0D88-47B6-BBD7-A150383EDD07}" srcOrd="0" destOrd="0" presId="urn:microsoft.com/office/officeart/2005/8/layout/hierarchy2"/>
    <dgm:cxn modelId="{2784A2C2-8B92-4842-9D7B-2AB9A67F7885}" type="presParOf" srcId="{0FB8EEBD-2896-46BC-AA3D-FAD0B08DB76B}" destId="{299DA411-8737-40C3-9D37-1CBF5BBF6C34}" srcOrd="1" destOrd="0" presId="urn:microsoft.com/office/officeart/2005/8/layout/hierarchy2"/>
    <dgm:cxn modelId="{2F371E4B-0ECE-409C-850D-840778374A67}" type="presParOf" srcId="{299DA411-8737-40C3-9D37-1CBF5BBF6C34}" destId="{26C0EA1E-7574-4653-AD8A-4082B1D72502}" srcOrd="0" destOrd="0" presId="urn:microsoft.com/office/officeart/2005/8/layout/hierarchy2"/>
    <dgm:cxn modelId="{F17EEDFE-BD7B-4025-A2AF-DCA141371A94}" type="presParOf" srcId="{26C0EA1E-7574-4653-AD8A-4082B1D72502}" destId="{9BD30F55-FCFC-470F-831B-AE15DDB0E690}" srcOrd="0" destOrd="0" presId="urn:microsoft.com/office/officeart/2005/8/layout/hierarchy2"/>
    <dgm:cxn modelId="{E9745230-29E5-4480-B75E-CD34B8FDDBC2}" type="presParOf" srcId="{299DA411-8737-40C3-9D37-1CBF5BBF6C34}" destId="{FCC80395-E008-4ECE-BA96-EDDD2B3BE05F}" srcOrd="1" destOrd="0" presId="urn:microsoft.com/office/officeart/2005/8/layout/hierarchy2"/>
    <dgm:cxn modelId="{4C29EA96-F161-4ADE-92F8-FA2F4F482A66}" type="presParOf" srcId="{FCC80395-E008-4ECE-BA96-EDDD2B3BE05F}" destId="{0820BCC0-68BF-447B-9A68-AA7CBF8C9CD0}" srcOrd="0" destOrd="0" presId="urn:microsoft.com/office/officeart/2005/8/layout/hierarchy2"/>
    <dgm:cxn modelId="{86823853-835C-424F-9956-0440AB97D54C}" type="presParOf" srcId="{FCC80395-E008-4ECE-BA96-EDDD2B3BE05F}" destId="{888E57B8-6625-43FA-88F1-EEADAEFA47C8}" srcOrd="1" destOrd="0" presId="urn:microsoft.com/office/officeart/2005/8/layout/hierarchy2"/>
    <dgm:cxn modelId="{FD40C96A-7828-4A87-9486-E2B5AE1E049C}" type="presParOf" srcId="{888E57B8-6625-43FA-88F1-EEADAEFA47C8}" destId="{AACEFB9C-8DAA-4606-8ADA-FF543E4B1F15}" srcOrd="0" destOrd="0" presId="urn:microsoft.com/office/officeart/2005/8/layout/hierarchy2"/>
    <dgm:cxn modelId="{F8CC0292-4B77-4DD2-B28F-EBE8CFF2BC5E}" type="presParOf" srcId="{AACEFB9C-8DAA-4606-8ADA-FF543E4B1F15}" destId="{CF96776A-D1EE-481C-BCC0-F7C61B04DEAF}" srcOrd="0" destOrd="0" presId="urn:microsoft.com/office/officeart/2005/8/layout/hierarchy2"/>
    <dgm:cxn modelId="{E407AF19-23F2-49C5-A6E8-22AE37418289}" type="presParOf" srcId="{888E57B8-6625-43FA-88F1-EEADAEFA47C8}" destId="{892936A4-9834-42B8-9115-DE4574D461B7}" srcOrd="1" destOrd="0" presId="urn:microsoft.com/office/officeart/2005/8/layout/hierarchy2"/>
    <dgm:cxn modelId="{186F6AC6-2632-4582-B026-75AF1CDE604C}" type="presParOf" srcId="{892936A4-9834-42B8-9115-DE4574D461B7}" destId="{C5BF6A0D-DDC6-4BFD-85A3-10E82553D705}" srcOrd="0" destOrd="0" presId="urn:microsoft.com/office/officeart/2005/8/layout/hierarchy2"/>
    <dgm:cxn modelId="{1B9C3A21-9AF7-4A47-88D2-84564D933C6D}" type="presParOf" srcId="{892936A4-9834-42B8-9115-DE4574D461B7}" destId="{4BF66E2E-D577-483C-BFDC-E469898BD416}" srcOrd="1" destOrd="0" presId="urn:microsoft.com/office/officeart/2005/8/layout/hierarchy2"/>
    <dgm:cxn modelId="{664C23FA-5C8B-4FE5-B82E-CFBE75A9FA26}" type="presParOf" srcId="{888E57B8-6625-43FA-88F1-EEADAEFA47C8}" destId="{99FCE864-0AA7-4DBF-9D7B-94E39EA8399A}" srcOrd="2" destOrd="0" presId="urn:microsoft.com/office/officeart/2005/8/layout/hierarchy2"/>
    <dgm:cxn modelId="{B638E330-E570-43EA-B278-2B37639F1DD3}" type="presParOf" srcId="{99FCE864-0AA7-4DBF-9D7B-94E39EA8399A}" destId="{8505B879-EF83-47AE-9D6C-87F02A65F86E}" srcOrd="0" destOrd="0" presId="urn:microsoft.com/office/officeart/2005/8/layout/hierarchy2"/>
    <dgm:cxn modelId="{EA0DFF39-77D7-4983-9C52-8EC1BCC6D1B1}" type="presParOf" srcId="{888E57B8-6625-43FA-88F1-EEADAEFA47C8}" destId="{CF06BF2C-2005-4581-B7C6-0D1DA04AC0E8}" srcOrd="3" destOrd="0" presId="urn:microsoft.com/office/officeart/2005/8/layout/hierarchy2"/>
    <dgm:cxn modelId="{8420A7BE-467A-4467-AA5F-0E4563A9D562}" type="presParOf" srcId="{CF06BF2C-2005-4581-B7C6-0D1DA04AC0E8}" destId="{5B8357F4-ACE6-401D-A92B-67EB0F144435}" srcOrd="0" destOrd="0" presId="urn:microsoft.com/office/officeart/2005/8/layout/hierarchy2"/>
    <dgm:cxn modelId="{4D8EDE28-E5CF-4152-BCA5-B7365DDB931A}" type="presParOf" srcId="{CF06BF2C-2005-4581-B7C6-0D1DA04AC0E8}" destId="{5D4E791D-F7F1-4CD6-852C-1AF1072DA22B}" srcOrd="1" destOrd="0" presId="urn:microsoft.com/office/officeart/2005/8/layout/hierarchy2"/>
    <dgm:cxn modelId="{420BD7B2-E117-49D7-8FB9-363D51A343DF}" type="presParOf" srcId="{299DA411-8737-40C3-9D37-1CBF5BBF6C34}" destId="{59CA596B-166C-40B1-8A6A-88A0960C346C}" srcOrd="2" destOrd="0" presId="urn:microsoft.com/office/officeart/2005/8/layout/hierarchy2"/>
    <dgm:cxn modelId="{D8AFEA90-3707-4D99-88CC-241F3E8A9445}" type="presParOf" srcId="{59CA596B-166C-40B1-8A6A-88A0960C346C}" destId="{4FD919B2-6CD6-4EEE-9158-6797586A49A9}" srcOrd="0" destOrd="0" presId="urn:microsoft.com/office/officeart/2005/8/layout/hierarchy2"/>
    <dgm:cxn modelId="{A3B68796-1C6B-4884-9F75-0A8EB0483544}" type="presParOf" srcId="{299DA411-8737-40C3-9D37-1CBF5BBF6C34}" destId="{9A381A6E-E973-4237-B6D7-E3BBB1C5471D}" srcOrd="3" destOrd="0" presId="urn:microsoft.com/office/officeart/2005/8/layout/hierarchy2"/>
    <dgm:cxn modelId="{A6A2D1FB-74E9-47D0-BD52-307A5164535F}" type="presParOf" srcId="{9A381A6E-E973-4237-B6D7-E3BBB1C5471D}" destId="{7D10D6C9-F42A-4E0C-9062-A8254821AF1F}" srcOrd="0" destOrd="0" presId="urn:microsoft.com/office/officeart/2005/8/layout/hierarchy2"/>
    <dgm:cxn modelId="{5D4CF783-C7E2-445C-BA83-F1622C45292B}" type="presParOf" srcId="{9A381A6E-E973-4237-B6D7-E3BBB1C5471D}" destId="{F6D708B6-BD87-49DB-B983-B6B8D5577657}" srcOrd="1" destOrd="0" presId="urn:microsoft.com/office/officeart/2005/8/layout/hierarchy2"/>
    <dgm:cxn modelId="{0A1FD4F5-194F-479F-9595-F866512550FC}" type="presParOf" srcId="{F6D708B6-BD87-49DB-B983-B6B8D5577657}" destId="{EC0891FA-4C95-4E24-8055-169BB8CE9916}" srcOrd="0" destOrd="0" presId="urn:microsoft.com/office/officeart/2005/8/layout/hierarchy2"/>
    <dgm:cxn modelId="{D7D2CE0D-E6AC-46F7-BD5D-A8C57FD0FE48}" type="presParOf" srcId="{EC0891FA-4C95-4E24-8055-169BB8CE9916}" destId="{1C7D875F-990A-4880-A1C3-9F233569D794}" srcOrd="0" destOrd="0" presId="urn:microsoft.com/office/officeart/2005/8/layout/hierarchy2"/>
    <dgm:cxn modelId="{3D1BD82C-B3C1-4763-A293-046B2151CE6C}" type="presParOf" srcId="{F6D708B6-BD87-49DB-B983-B6B8D5577657}" destId="{7EE78E59-0CEA-4D93-A058-B1994A3D0D25}" srcOrd="1" destOrd="0" presId="urn:microsoft.com/office/officeart/2005/8/layout/hierarchy2"/>
    <dgm:cxn modelId="{E963488C-6043-475D-A538-60568FFE0870}" type="presParOf" srcId="{7EE78E59-0CEA-4D93-A058-B1994A3D0D25}" destId="{BBC6FD97-547B-4993-ABAC-E329C9FF85C4}" srcOrd="0" destOrd="0" presId="urn:microsoft.com/office/officeart/2005/8/layout/hierarchy2"/>
    <dgm:cxn modelId="{4ED4D481-6EF6-4415-B7D2-DAEE5977117F}" type="presParOf" srcId="{7EE78E59-0CEA-4D93-A058-B1994A3D0D25}" destId="{7A7E7A76-EE6E-41EF-B232-7AF6DC37BEC8}" srcOrd="1" destOrd="0" presId="urn:microsoft.com/office/officeart/2005/8/layout/hierarchy2"/>
    <dgm:cxn modelId="{12BA0E10-C5D4-4D2F-AE24-BEE4AFC8ECCF}" type="presParOf" srcId="{F6D708B6-BD87-49DB-B983-B6B8D5577657}" destId="{1BA64AD1-5CD4-4432-A948-DC8236D02C6E}" srcOrd="2" destOrd="0" presId="urn:microsoft.com/office/officeart/2005/8/layout/hierarchy2"/>
    <dgm:cxn modelId="{C42203D0-571D-4310-891C-DAE9989EF87F}" type="presParOf" srcId="{1BA64AD1-5CD4-4432-A948-DC8236D02C6E}" destId="{9E6396CA-B962-4A36-8831-F7B05FD35FE8}" srcOrd="0" destOrd="0" presId="urn:microsoft.com/office/officeart/2005/8/layout/hierarchy2"/>
    <dgm:cxn modelId="{BDDCF322-5FD9-4724-8E53-8ED5B86353B0}" type="presParOf" srcId="{F6D708B6-BD87-49DB-B983-B6B8D5577657}" destId="{6A835DCD-D334-425D-9B77-CE29BB98CE08}" srcOrd="3" destOrd="0" presId="urn:microsoft.com/office/officeart/2005/8/layout/hierarchy2"/>
    <dgm:cxn modelId="{0234DBCD-DD59-4D25-993D-EE156847F1CD}" type="presParOf" srcId="{6A835DCD-D334-425D-9B77-CE29BB98CE08}" destId="{4D22FAC2-9B01-4A5A-9CE4-A5450C3F21ED}" srcOrd="0" destOrd="0" presId="urn:microsoft.com/office/officeart/2005/8/layout/hierarchy2"/>
    <dgm:cxn modelId="{0F3BAF98-6B5A-481A-9940-0268AEAD2EC0}" type="presParOf" srcId="{6A835DCD-D334-425D-9B77-CE29BB98CE08}" destId="{2572012B-026E-4315-9AF9-E83BFA850ED5}" srcOrd="1" destOrd="0" presId="urn:microsoft.com/office/officeart/2005/8/layout/hierarchy2"/>
    <dgm:cxn modelId="{F642F2D0-F7A7-4BD3-9511-94C0B2F84944}" type="presParOf" srcId="{F6D708B6-BD87-49DB-B983-B6B8D5577657}" destId="{7A3A4AFA-A6B2-4ECC-814F-35B7125A2F5A}" srcOrd="4" destOrd="0" presId="urn:microsoft.com/office/officeart/2005/8/layout/hierarchy2"/>
    <dgm:cxn modelId="{C26B7F55-284A-45B7-B8FD-4F9988E9DCC2}" type="presParOf" srcId="{7A3A4AFA-A6B2-4ECC-814F-35B7125A2F5A}" destId="{BA6EA6CF-A87D-44EC-ABD6-51E407B53A21}" srcOrd="0" destOrd="0" presId="urn:microsoft.com/office/officeart/2005/8/layout/hierarchy2"/>
    <dgm:cxn modelId="{D521E3BA-1CCF-4151-AAF9-901C1F822643}" type="presParOf" srcId="{F6D708B6-BD87-49DB-B983-B6B8D5577657}" destId="{11D07057-9D43-43EC-AB26-23AC6899612E}" srcOrd="5" destOrd="0" presId="urn:microsoft.com/office/officeart/2005/8/layout/hierarchy2"/>
    <dgm:cxn modelId="{84DE9521-1F14-4D74-9255-60F7B4395F4E}" type="presParOf" srcId="{11D07057-9D43-43EC-AB26-23AC6899612E}" destId="{A747BAB1-2F08-4269-8DAD-0E685EF062F1}" srcOrd="0" destOrd="0" presId="urn:microsoft.com/office/officeart/2005/8/layout/hierarchy2"/>
    <dgm:cxn modelId="{F06413C0-7F49-401E-8D1F-FD848B9F0079}" type="presParOf" srcId="{11D07057-9D43-43EC-AB26-23AC6899612E}" destId="{0BEC9A05-560A-417D-BD93-87BA68751EF2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41A16B-0D88-47B6-BBD7-A150383EDD07}">
      <dsp:nvSpPr>
        <dsp:cNvPr id="0" name=""/>
        <dsp:cNvSpPr/>
      </dsp:nvSpPr>
      <dsp:spPr>
        <a:xfrm>
          <a:off x="2002513" y="1616255"/>
          <a:ext cx="1989138" cy="802453"/>
        </a:xfrm>
        <a:prstGeom prst="roundRect">
          <a:avLst>
            <a:gd name="adj" fmla="val 10000"/>
          </a:avLst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ts val="1800"/>
            </a:lnSpc>
            <a:spcBef>
              <a:spcPct val="0"/>
            </a:spcBef>
            <a:spcAft>
              <a:spcPts val="0"/>
            </a:spcAft>
            <a:buClr>
              <a:srgbClr val="000000"/>
            </a:buClr>
            <a:buSzPts val="2400"/>
            <a:buFont typeface="Arial"/>
            <a:buNone/>
          </a:pPr>
          <a:r>
            <a:rPr lang="en-US" altLang="zh-TW" sz="1800" b="1" i="0" u="none" strike="noStrike" kern="1200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rPr>
            <a:t>OOOOOOO</a:t>
          </a:r>
          <a:r>
            <a:rPr lang="zh-TW" altLang="en-US" sz="1800" b="1" i="0" u="none" strike="noStrike" kern="1200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rPr>
            <a:t>計畫</a:t>
          </a:r>
          <a:endParaRPr lang="zh-TW" altLang="en-US" sz="1800" kern="1200" dirty="0">
            <a:solidFill>
              <a:schemeClr val="bg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026016" y="1639758"/>
        <a:ext cx="1942132" cy="755447"/>
      </dsp:txXfrm>
    </dsp:sp>
    <dsp:sp modelId="{26C0EA1E-7574-4653-AD8A-4082B1D72502}">
      <dsp:nvSpPr>
        <dsp:cNvPr id="0" name=""/>
        <dsp:cNvSpPr/>
      </dsp:nvSpPr>
      <dsp:spPr>
        <a:xfrm rot="17945813">
          <a:off x="3652568" y="1424656"/>
          <a:ext cx="1320129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320129" y="16062"/>
              </a:lnTo>
            </a:path>
          </a:pathLst>
        </a:custGeom>
        <a:noFill/>
        <a:ln w="12700" cap="flat" cmpd="sng" algn="ctr">
          <a:solidFill>
            <a:schemeClr val="accent5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300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279630" y="1407715"/>
        <a:ext cx="66006" cy="66006"/>
      </dsp:txXfrm>
    </dsp:sp>
    <dsp:sp modelId="{0820BCC0-68BF-447B-9A68-AA7CBF8C9CD0}">
      <dsp:nvSpPr>
        <dsp:cNvPr id="0" name=""/>
        <dsp:cNvSpPr/>
      </dsp:nvSpPr>
      <dsp:spPr>
        <a:xfrm>
          <a:off x="4633615" y="462728"/>
          <a:ext cx="1989138" cy="802453"/>
        </a:xfrm>
        <a:prstGeom prst="roundRect">
          <a:avLst>
            <a:gd name="adj" fmla="val 10000"/>
          </a:avLst>
        </a:prstGeom>
        <a:solidFill>
          <a:schemeClr val="accent5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ts val="1800"/>
            </a:lnSpc>
            <a:spcBef>
              <a:spcPct val="0"/>
            </a:spcBef>
            <a:spcAft>
              <a:spcPts val="0"/>
            </a:spcAft>
            <a:buClr>
              <a:srgbClr val="000000"/>
            </a:buClr>
            <a:buSzPts val="2000"/>
            <a:buFont typeface="Arial"/>
            <a:buNone/>
          </a:pPr>
          <a:r>
            <a:rPr lang="en-US" altLang="zh-TW" sz="1800" b="0" i="0" u="none" strike="noStrike" kern="1200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rPr>
            <a:t>A </a:t>
          </a:r>
          <a:r>
            <a:rPr lang="zh-TW" altLang="en-US" sz="1800" b="0" i="0" u="none" strike="noStrike" kern="1200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rPr>
            <a:t>ＯＯＯＯＯ</a:t>
          </a:r>
          <a:endParaRPr lang="zh-TW" altLang="en-US" sz="18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657118" y="486231"/>
        <a:ext cx="1942132" cy="755447"/>
      </dsp:txXfrm>
    </dsp:sp>
    <dsp:sp modelId="{AACEFB9C-8DAA-4606-8ADA-FF543E4B1F15}">
      <dsp:nvSpPr>
        <dsp:cNvPr id="0" name=""/>
        <dsp:cNvSpPr/>
      </dsp:nvSpPr>
      <dsp:spPr>
        <a:xfrm rot="19457599">
          <a:off x="6548445" y="617187"/>
          <a:ext cx="790579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790579" y="16062"/>
              </a:lnTo>
            </a:path>
          </a:pathLst>
        </a:custGeom>
        <a:noFill/>
        <a:ln w="12700" cap="flat" cmpd="sng" algn="ctr">
          <a:solidFill>
            <a:schemeClr val="accent5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300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923970" y="613485"/>
        <a:ext cx="39528" cy="39528"/>
      </dsp:txXfrm>
    </dsp:sp>
    <dsp:sp modelId="{C5BF6A0D-DDC6-4BFD-85A3-10E82553D705}">
      <dsp:nvSpPr>
        <dsp:cNvPr id="0" name=""/>
        <dsp:cNvSpPr/>
      </dsp:nvSpPr>
      <dsp:spPr>
        <a:xfrm>
          <a:off x="7264716" y="1317"/>
          <a:ext cx="1990743" cy="802453"/>
        </a:xfrm>
        <a:prstGeom prst="roundRect">
          <a:avLst>
            <a:gd name="adj" fmla="val 10000"/>
          </a:avLst>
        </a:prstGeom>
        <a:solidFill>
          <a:schemeClr val="accent5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ts val="1800"/>
            </a:lnSpc>
            <a:spcBef>
              <a:spcPct val="0"/>
            </a:spcBef>
            <a:spcAft>
              <a:spcPts val="0"/>
            </a:spcAft>
            <a:buClr>
              <a:srgbClr val="000000"/>
            </a:buClr>
            <a:buSzPts val="2000"/>
            <a:buNone/>
          </a:pPr>
          <a:r>
            <a:rPr lang="en-US" altLang="zh-TW" sz="1800" b="0" i="0" u="none" strike="noStrike" kern="1200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rPr>
            <a:t>A1 </a:t>
          </a:r>
          <a:r>
            <a:rPr lang="zh-TW" altLang="en-US" sz="1800" kern="1200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rPr>
            <a:t>ＯＯＯＯＯ</a:t>
          </a:r>
          <a:endParaRPr lang="zh-TW" altLang="en-US" sz="1800" kern="1200" dirty="0">
            <a:solidFill>
              <a:schemeClr val="bg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288219" y="24820"/>
        <a:ext cx="1943737" cy="755447"/>
      </dsp:txXfrm>
    </dsp:sp>
    <dsp:sp modelId="{99FCE864-0AA7-4DBF-9D7B-94E39EA8399A}">
      <dsp:nvSpPr>
        <dsp:cNvPr id="0" name=""/>
        <dsp:cNvSpPr/>
      </dsp:nvSpPr>
      <dsp:spPr>
        <a:xfrm rot="2142401">
          <a:off x="6548445" y="1078598"/>
          <a:ext cx="790579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790579" y="16062"/>
              </a:lnTo>
            </a:path>
          </a:pathLst>
        </a:custGeom>
        <a:noFill/>
        <a:ln w="12700" cap="flat" cmpd="sng" algn="ctr">
          <a:solidFill>
            <a:schemeClr val="accent5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300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923970" y="1074896"/>
        <a:ext cx="39528" cy="39528"/>
      </dsp:txXfrm>
    </dsp:sp>
    <dsp:sp modelId="{5B8357F4-ACE6-401D-A92B-67EB0F144435}">
      <dsp:nvSpPr>
        <dsp:cNvPr id="0" name=""/>
        <dsp:cNvSpPr/>
      </dsp:nvSpPr>
      <dsp:spPr>
        <a:xfrm>
          <a:off x="7264716" y="924139"/>
          <a:ext cx="1989138" cy="802453"/>
        </a:xfrm>
        <a:prstGeom prst="roundRect">
          <a:avLst>
            <a:gd name="adj" fmla="val 10000"/>
          </a:avLst>
        </a:prstGeom>
        <a:solidFill>
          <a:schemeClr val="accent5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ts val="1800"/>
            </a:lnSpc>
            <a:spcBef>
              <a:spcPct val="0"/>
            </a:spcBef>
            <a:spcAft>
              <a:spcPts val="0"/>
            </a:spcAft>
            <a:buClr>
              <a:srgbClr val="000000"/>
            </a:buClr>
            <a:buSzPts val="2000"/>
            <a:buNone/>
          </a:pPr>
          <a:r>
            <a:rPr lang="en-US" altLang="zh-TW" sz="1800" kern="12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rPr>
            <a:t>A2</a:t>
          </a:r>
          <a:r>
            <a:rPr lang="zh-TW" altLang="en-US" sz="1800" kern="12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rPr>
            <a:t> ＯＯＯＯＯ</a:t>
          </a:r>
          <a:endParaRPr lang="zh-TW" altLang="en-US" sz="18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288219" y="947642"/>
        <a:ext cx="1942132" cy="755447"/>
      </dsp:txXfrm>
    </dsp:sp>
    <dsp:sp modelId="{59CA596B-166C-40B1-8A6A-88A0960C346C}">
      <dsp:nvSpPr>
        <dsp:cNvPr id="0" name=""/>
        <dsp:cNvSpPr/>
      </dsp:nvSpPr>
      <dsp:spPr>
        <a:xfrm rot="3654187">
          <a:off x="3652568" y="2578184"/>
          <a:ext cx="1320129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320129" y="16062"/>
              </a:lnTo>
            </a:path>
          </a:pathLst>
        </a:custGeom>
        <a:noFill/>
        <a:ln w="12700" cap="flat" cmpd="sng" algn="ctr">
          <a:solidFill>
            <a:schemeClr val="accent5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300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279630" y="2561242"/>
        <a:ext cx="66006" cy="66006"/>
      </dsp:txXfrm>
    </dsp:sp>
    <dsp:sp modelId="{7D10D6C9-F42A-4E0C-9062-A8254821AF1F}">
      <dsp:nvSpPr>
        <dsp:cNvPr id="0" name=""/>
        <dsp:cNvSpPr/>
      </dsp:nvSpPr>
      <dsp:spPr>
        <a:xfrm>
          <a:off x="4633615" y="2769782"/>
          <a:ext cx="1989138" cy="802453"/>
        </a:xfrm>
        <a:prstGeom prst="roundRect">
          <a:avLst>
            <a:gd name="adj" fmla="val 10000"/>
          </a:avLst>
        </a:prstGeom>
        <a:solidFill>
          <a:schemeClr val="accent5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ts val="1800"/>
            </a:lnSpc>
            <a:spcBef>
              <a:spcPct val="0"/>
            </a:spcBef>
            <a:spcAft>
              <a:spcPts val="0"/>
            </a:spcAft>
            <a:buClr>
              <a:srgbClr val="000000"/>
            </a:buClr>
            <a:buSzPts val="2000"/>
            <a:buNone/>
          </a:pPr>
          <a:r>
            <a:rPr lang="en-US" altLang="zh-TW" sz="1800" b="0" i="0" u="none" strike="noStrike" kern="1200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rPr>
            <a:t>B </a:t>
          </a:r>
          <a:r>
            <a:rPr lang="zh-TW" altLang="en-US" sz="1800" kern="12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rPr>
            <a:t>ＯＯＯＯＯ</a:t>
          </a:r>
          <a:endParaRPr lang="zh-TW" altLang="en-US" sz="18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657118" y="2793285"/>
        <a:ext cx="1942132" cy="755447"/>
      </dsp:txXfrm>
    </dsp:sp>
    <dsp:sp modelId="{EC0891FA-4C95-4E24-8055-169BB8CE9916}">
      <dsp:nvSpPr>
        <dsp:cNvPr id="0" name=""/>
        <dsp:cNvSpPr/>
      </dsp:nvSpPr>
      <dsp:spPr>
        <a:xfrm rot="18289469">
          <a:off x="6381659" y="2693536"/>
          <a:ext cx="1124151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124151" y="16062"/>
              </a:lnTo>
            </a:path>
          </a:pathLst>
        </a:custGeom>
        <a:noFill/>
        <a:ln w="12700" cap="flat" cmpd="sng" algn="ctr">
          <a:solidFill>
            <a:schemeClr val="accent5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300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915631" y="2681495"/>
        <a:ext cx="56207" cy="56207"/>
      </dsp:txXfrm>
    </dsp:sp>
    <dsp:sp modelId="{BBC6FD97-547B-4993-ABAC-E329C9FF85C4}">
      <dsp:nvSpPr>
        <dsp:cNvPr id="0" name=""/>
        <dsp:cNvSpPr/>
      </dsp:nvSpPr>
      <dsp:spPr>
        <a:xfrm>
          <a:off x="7264716" y="1846961"/>
          <a:ext cx="1989138" cy="802453"/>
        </a:xfrm>
        <a:prstGeom prst="roundRect">
          <a:avLst>
            <a:gd name="adj" fmla="val 10000"/>
          </a:avLst>
        </a:prstGeom>
        <a:solidFill>
          <a:schemeClr val="accent5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ts val="1800"/>
            </a:lnSpc>
            <a:spcBef>
              <a:spcPct val="0"/>
            </a:spcBef>
            <a:spcAft>
              <a:spcPts val="0"/>
            </a:spcAft>
            <a:buClr>
              <a:srgbClr val="000000"/>
            </a:buClr>
            <a:buSzPts val="2000"/>
            <a:buNone/>
          </a:pPr>
          <a:r>
            <a:rPr lang="en-US" altLang="zh-TW" sz="1800" b="0" i="0" u="none" strike="noStrike" kern="1200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rPr>
            <a:t>B1 </a:t>
          </a:r>
          <a:r>
            <a:rPr lang="zh-TW" altLang="en-US" sz="1800" kern="12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rPr>
            <a:t>ＯＯＯＯＯ</a:t>
          </a:r>
          <a:endParaRPr lang="zh-TW" altLang="en-US" sz="18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288219" y="1870464"/>
        <a:ext cx="1942132" cy="755447"/>
      </dsp:txXfrm>
    </dsp:sp>
    <dsp:sp modelId="{1BA64AD1-5CD4-4432-A948-DC8236D02C6E}">
      <dsp:nvSpPr>
        <dsp:cNvPr id="0" name=""/>
        <dsp:cNvSpPr/>
      </dsp:nvSpPr>
      <dsp:spPr>
        <a:xfrm>
          <a:off x="6622753" y="3154947"/>
          <a:ext cx="641963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641963" y="16062"/>
              </a:lnTo>
            </a:path>
          </a:pathLst>
        </a:custGeom>
        <a:noFill/>
        <a:ln w="12700" cap="flat" cmpd="sng" algn="ctr">
          <a:solidFill>
            <a:schemeClr val="accent5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6927686" y="3154960"/>
        <a:ext cx="32098" cy="32098"/>
      </dsp:txXfrm>
    </dsp:sp>
    <dsp:sp modelId="{4D22FAC2-9B01-4A5A-9CE4-A5450C3F21ED}">
      <dsp:nvSpPr>
        <dsp:cNvPr id="0" name=""/>
        <dsp:cNvSpPr/>
      </dsp:nvSpPr>
      <dsp:spPr>
        <a:xfrm>
          <a:off x="7264716" y="2769782"/>
          <a:ext cx="1989138" cy="802453"/>
        </a:xfrm>
        <a:prstGeom prst="roundRect">
          <a:avLst>
            <a:gd name="adj" fmla="val 10000"/>
          </a:avLst>
        </a:prstGeom>
        <a:solidFill>
          <a:schemeClr val="accent5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ts val="1800"/>
            </a:lnSpc>
            <a:spcBef>
              <a:spcPct val="0"/>
            </a:spcBef>
            <a:spcAft>
              <a:spcPts val="0"/>
            </a:spcAft>
            <a:buClr>
              <a:srgbClr val="000000"/>
            </a:buClr>
            <a:buSzPts val="2000"/>
            <a:buNone/>
          </a:pPr>
          <a:r>
            <a:rPr lang="en-US" altLang="zh-TW" sz="1800" b="0" i="0" u="none" strike="noStrike" kern="1200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rPr>
            <a:t>B2 </a:t>
          </a:r>
          <a:r>
            <a:rPr lang="zh-TW" altLang="en-US" sz="1800" kern="12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rPr>
            <a:t>ＯＯＯＯＯ</a:t>
          </a:r>
          <a:endParaRPr lang="zh-TW" altLang="en-US" sz="18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288219" y="2793285"/>
        <a:ext cx="1942132" cy="755447"/>
      </dsp:txXfrm>
    </dsp:sp>
    <dsp:sp modelId="{7A3A4AFA-A6B2-4ECC-814F-35B7125A2F5A}">
      <dsp:nvSpPr>
        <dsp:cNvPr id="0" name=""/>
        <dsp:cNvSpPr/>
      </dsp:nvSpPr>
      <dsp:spPr>
        <a:xfrm rot="3310531">
          <a:off x="6381659" y="3616358"/>
          <a:ext cx="1124151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124151" y="16062"/>
              </a:lnTo>
            </a:path>
          </a:pathLst>
        </a:custGeom>
        <a:noFill/>
        <a:ln w="12700" cap="flat" cmpd="sng" algn="ctr">
          <a:solidFill>
            <a:schemeClr val="accent5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6915631" y="3604317"/>
        <a:ext cx="56207" cy="56207"/>
      </dsp:txXfrm>
    </dsp:sp>
    <dsp:sp modelId="{A747BAB1-2F08-4269-8DAD-0E685EF062F1}">
      <dsp:nvSpPr>
        <dsp:cNvPr id="0" name=""/>
        <dsp:cNvSpPr/>
      </dsp:nvSpPr>
      <dsp:spPr>
        <a:xfrm>
          <a:off x="7264716" y="3692604"/>
          <a:ext cx="1989138" cy="802453"/>
        </a:xfrm>
        <a:prstGeom prst="roundRect">
          <a:avLst>
            <a:gd name="adj" fmla="val 10000"/>
          </a:avLst>
        </a:prstGeom>
        <a:solidFill>
          <a:schemeClr val="accent5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ts val="1800"/>
            </a:lnSpc>
            <a:spcBef>
              <a:spcPct val="0"/>
            </a:spcBef>
            <a:spcAft>
              <a:spcPts val="0"/>
            </a:spcAft>
            <a:buClr>
              <a:srgbClr val="000000"/>
            </a:buClr>
            <a:buSzPts val="2000"/>
            <a:buNone/>
          </a:pPr>
          <a:r>
            <a:rPr lang="en-US" altLang="zh-TW" sz="1800" b="0" i="0" u="none" strike="noStrike" kern="1200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rPr>
            <a:t>B3 </a:t>
          </a:r>
          <a:r>
            <a:rPr lang="zh-TW" altLang="en-US" sz="1800" kern="12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rPr>
            <a:t>ＯＯＯＯＯ</a:t>
          </a:r>
          <a:endParaRPr lang="zh-TW" altLang="en-US" sz="18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288219" y="3716107"/>
        <a:ext cx="1942132" cy="7554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1E2D7-F058-4905-9B24-00A6CBB85936}" type="datetimeFigureOut">
              <a:rPr lang="zh-TW" altLang="en-US" smtClean="0"/>
              <a:t>2026/1/28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DC551-0368-438C-BDE6-84090AC835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8430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5F8FDF-BF72-47C2-BAA8-E8C7E07B9906}" type="datetimeFigureOut">
              <a:rPr lang="zh-TW" altLang="en-US" smtClean="0"/>
              <a:t>2026/1/28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4CECF-35E9-4B2A-BFAD-B9D4FC26A1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5594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4CECF-35E9-4B2A-BFAD-B9D4FC26A1B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68753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DDEB6-6756-2ABF-998F-6BDFD4616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5F0B1F85-97B9-1468-00BB-25B05BBDCE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745DFD09-190C-5132-68BB-CC11AF2264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E3BF340-0A9F-3462-CB3F-43F256E51C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4CECF-35E9-4B2A-BFAD-B9D4FC26A1B4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88903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EEFC4A-2FED-2CEB-0A7D-45298F79B3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F03D5B13-7839-931E-3C51-419112A604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60539711-E9E0-A91F-0AFD-84EB6197C7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52EAF52-C8AC-4D00-A5FF-C3B30C3D7F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4CECF-35E9-4B2A-BFAD-B9D4FC26A1B4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46323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041219-85C2-7EBE-783A-146B9E2B2B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6EBF7C68-30E1-A755-B340-2C2CBEF75B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3A1A5227-B39C-F598-FA26-AFAD4E9645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FB4AFDC-9800-8B37-C1C0-6798943FDA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4CECF-35E9-4B2A-BFAD-B9D4FC26A1B4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14321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7092D5-759D-1010-6E22-BA0E7B26A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07186CC7-8EC7-F6D4-0701-034DAE1FB0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091BD02B-8167-1DE5-35EF-61874804DC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C7E6FE2-963A-DFE8-978F-1E9D537F87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4CECF-35E9-4B2A-BFAD-B9D4FC26A1B4}" type="slidenum">
              <a:rPr lang="zh-TW" altLang="en-US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58229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04DD89-F79E-C201-47CE-0CE2F64C05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7E0B5D83-BBA0-866E-FADC-E1876A2787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719F0061-AECC-FB55-D881-9F0D8C785F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4C98E62-D297-D9E8-C678-6ABAA1F82B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4CECF-35E9-4B2A-BFAD-B9D4FC26A1B4}" type="slidenum">
              <a:rPr lang="zh-TW" altLang="en-US" smtClean="0"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576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B839E6-3F99-C65C-8925-F58018CDF2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8B1DB9A8-FC6E-25A2-2964-39E38339C4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CE093227-C85E-739C-E3B2-895A16D136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881AA6E-E799-69FC-E65A-B35516814D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4CECF-35E9-4B2A-BFAD-B9D4FC26A1B4}" type="slidenum">
              <a:rPr lang="zh-TW" altLang="en-US" smtClean="0"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706456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569CFE-5048-DB17-6B2B-D59B7DB65A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E5068422-43EE-F82D-8427-2E3E1EEFF5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36990417-39B9-9B52-61F7-B99CE95A12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13C8569-9D84-5A28-F4D2-A1481AA978A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4CECF-35E9-4B2A-BFAD-B9D4FC26A1B4}" type="slidenum">
              <a:rPr lang="zh-TW" altLang="en-US" smtClean="0"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35718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22F712-6FC5-68D0-5B41-ABDEE05F4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34A71268-5DAE-8FD9-D27C-888E278511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644E8E57-D71C-7993-E46D-D4AFA6B383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BFAF3E1-A249-F6CF-89B1-5B1F26AF003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4CECF-35E9-4B2A-BFAD-B9D4FC26A1B4}" type="slidenum">
              <a:rPr lang="zh-TW" altLang="en-US" smtClean="0"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30136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CC841B-BF70-27FC-5A14-3E730ACC96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5360B374-02B9-AB0B-4AF2-A945D8CF2A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DC979B5D-2F0C-0009-049A-0B543DC8D1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B054B83-C38E-547C-A29A-E288AAF7D1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4CECF-35E9-4B2A-BFAD-B9D4FC26A1B4}" type="slidenum">
              <a:rPr lang="zh-TW" altLang="en-US" smtClean="0"/>
              <a:t>19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82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9972C-9E6D-EA21-21B1-65FD4E5FB9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734FCDE1-45C9-A14E-AF90-CE48E7C4A3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BC805FCC-F5A9-1942-58BF-F135B44CF6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3D28735-D9C5-6323-CE0A-92F1F32948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4CECF-35E9-4B2A-BFAD-B9D4FC26A1B4}" type="slidenum">
              <a:rPr lang="zh-TW" altLang="en-US" smtClean="0"/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7114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FDF612-1E48-F3F4-F960-82626989F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F9F5E484-F916-25D5-F154-F65444D372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679A21E4-25E0-3744-2BF4-0915D1B525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ACC0485-9627-0016-606B-5D0F9FBEBF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4CECF-35E9-4B2A-BFAD-B9D4FC26A1B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436687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B7C9FD-EB76-0546-568D-E936EAF24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117E9FFA-002B-B679-FA50-4893748745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A6EE4F85-FA7F-2283-895D-EE183DB539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54CFB6E-FAB4-B0DF-0272-DA3D75F1D6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4CECF-35E9-4B2A-BFAD-B9D4FC26A1B4}" type="slidenum">
              <a:rPr lang="zh-TW" altLang="en-US" smtClean="0"/>
              <a:t>21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02059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0982A8-D769-1A9E-C29E-C90B1CDD64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F547230B-61A8-50F4-3A9E-427B5A964C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DBF93734-14B5-3356-49C5-D5A276DF24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26170F9-0C53-CAC9-CDCF-31D0BE2C6E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4CECF-35E9-4B2A-BFAD-B9D4FC26A1B4}" type="slidenum">
              <a:rPr lang="zh-TW" altLang="en-US" smtClean="0"/>
              <a:t>22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2340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11B4D1-C02F-E5A2-1C07-A3CF826968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955D9753-18E2-83F6-834D-3DA022DA86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AB344860-FD32-324A-85E4-3DBD296974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90D1F25-8D65-785C-7E2B-B3ABD67506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4CECF-35E9-4B2A-BFAD-B9D4FC26A1B4}" type="slidenum">
              <a:rPr lang="zh-TW" altLang="en-US" smtClean="0"/>
              <a:t>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093876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D44BFE-B8CD-5C53-8405-65A3328F9C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A2374695-FE62-9329-439F-250EB24DF9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8ECFF060-3F0A-A27D-3E51-0FF5E13C27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0A090B4-C298-469C-A5C0-DD1C5E16FF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4CECF-35E9-4B2A-BFAD-B9D4FC26A1B4}" type="slidenum">
              <a:rPr lang="zh-TW" altLang="en-US" smtClean="0"/>
              <a:t>24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08835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345B56-EB22-AD29-3EA4-1AD2E0A9F2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D4863874-05F5-3239-2C35-2F851B86E5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BB88F4AC-B707-9D40-C95A-D9E25E32F2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6F1D3BC-1E12-79D7-6482-F839AD4211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4CECF-35E9-4B2A-BFAD-B9D4FC26A1B4}" type="slidenum">
              <a:rPr lang="zh-TW" altLang="en-US" smtClean="0"/>
              <a:t>25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094593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50A4B4-02D2-99D7-E3A9-3AC05350D2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29BA480F-E9C2-C2A3-66AB-A3E2282577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24C7D84C-C7C9-6340-FB59-1AE90DE3D5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DAB16A8-57D2-57D9-4045-1262E85652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4CECF-35E9-4B2A-BFAD-B9D4FC26A1B4}" type="slidenum">
              <a:rPr lang="zh-TW" altLang="en-US" smtClean="0"/>
              <a:t>26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710283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E0936-17C3-80FF-FA99-B5583AA25C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80B076F2-17C6-9831-CE18-551C0D683D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2C63BFC-654A-8240-BE9E-6B4EA2A861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C394737-0DBD-2BDB-0270-FAF3F8C71A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4CECF-35E9-4B2A-BFAD-B9D4FC26A1B4}" type="slidenum">
              <a:rPr lang="zh-TW" altLang="en-US" smtClean="0"/>
              <a:t>27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044670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51F771-5602-997C-E111-C08EAACB84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00A4E132-EEFF-E189-AEF3-8503722171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C61498E4-FF13-A841-3E9A-597FB5F7C3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3EEBEE8-0A98-450C-7C92-FB6F488F3E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4CECF-35E9-4B2A-BFAD-B9D4FC26A1B4}" type="slidenum">
              <a:rPr lang="zh-TW" altLang="en-US" smtClean="0"/>
              <a:t>28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236814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3E210-4C1E-4601-8F44-0B5DE0A1A987}" type="slidenum">
              <a:rPr lang="zh-TW" altLang="en-US" smtClean="0"/>
              <a:t>29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69194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A5998D-4104-8C64-1B06-328FF06873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532D992C-D0D2-7CD2-151D-72352EDDAC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737463BD-18E7-0476-8740-334A6B5754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044CCA6-9A18-3777-9366-CD7B95FDDA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4CECF-35E9-4B2A-BFAD-B9D4FC26A1B4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24332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D3A71-DDB7-4B0A-353F-BCC0041642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B08469A8-65E3-8940-8C89-A9F53F0A33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12697749-195C-861C-3D60-AB391AB72E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43D3C58-5714-CDA1-C57E-04CAFF35D4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4CECF-35E9-4B2A-BFAD-B9D4FC26A1B4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23393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E778CF-E44D-4E4E-586E-D964B57006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74262507-4D00-E2B0-F8FA-C8A28BBCF0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9B298A0C-69F5-167C-B757-077B3C0D0B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C986C3D-DB5E-31CC-390E-17188CB668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4CECF-35E9-4B2A-BFAD-B9D4FC26A1B4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86221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F459A4-0FCC-243D-D85E-23B6727F9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7AFA390B-55DD-34C3-0B4D-9A79393783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7C36988E-A66F-30D8-F0B9-A4A07138F6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EEFDA39-909F-6E2D-64B0-04F2B97868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4CECF-35E9-4B2A-BFAD-B9D4FC26A1B4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68200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9E6057-EE77-05C7-B231-24FA583BCB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A1B5E8F0-3B63-B191-971D-09DA2C4FF1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1370B1A1-A4FF-D064-BCFF-C88DA1E2DC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9313C75-00C5-C142-DF83-F2EF6F668BF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4CECF-35E9-4B2A-BFAD-B9D4FC26A1B4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42579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545FF2-E08D-4142-1B47-A06F9CA41F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CD111B44-DED5-7A3F-72E5-8532DF49FE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AC9FFD19-55FC-8D5F-D1A2-DFADB8212E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A1FB820-C454-B474-8390-F21E140B6E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4CECF-35E9-4B2A-BFAD-B9D4FC26A1B4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29884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4CECF-35E9-4B2A-BFAD-B9D4FC26A1B4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5046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6AD95-9B0D-4F35-92FF-3FD7420276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5733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6AD95-9B0D-4F35-92FF-3FD74202769C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 descr="D:\CSD\創意生活LOGO\創意生活事業LOGO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5074" y="22068"/>
            <a:ext cx="584322" cy="6443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49554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6AD95-9B0D-4F35-92FF-3FD74202769C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 descr="D:\CSD\創意生活LOGO\創意生活事業LOGO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5074" y="22068"/>
            <a:ext cx="584322" cy="6443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83958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6AD95-9B0D-4F35-92FF-3FD74202769C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 descr="D:\CSD\創意生活LOGO\創意生活事業LOGO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5074" y="22068"/>
            <a:ext cx="584322" cy="6443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72399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6AD95-9B0D-4F35-92FF-3FD74202769C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 descr="D:\CSD\創意生活LOGO\創意生活事業LOGO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5074" y="22068"/>
            <a:ext cx="584322" cy="6443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45284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6AD95-9B0D-4F35-92FF-3FD74202769C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 descr="D:\CSD\創意生活LOGO\創意生活事業LOGO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5074" y="22068"/>
            <a:ext cx="584322" cy="6443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43704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6AD95-9B0D-4F35-92FF-3FD74202769C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 descr="D:\CSD\創意生活LOGO\創意生活事業LOGO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5074" y="22068"/>
            <a:ext cx="584322" cy="6443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86001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6AD95-9B0D-4F35-92FF-3FD74202769C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0" name="圖片 9" descr="D:\CSD\創意生活LOGO\創意生活事業LOGO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5074" y="22068"/>
            <a:ext cx="584322" cy="6443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79530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409191" y="171162"/>
            <a:ext cx="7373618" cy="734002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B06AD95-9B0D-4F35-92FF-3FD74202769C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6" name="圖片 5" descr="D:\CSD\創意生活LOGO\創意生活事業LOGO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5074" y="22068"/>
            <a:ext cx="584322" cy="6443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51180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6AD95-9B0D-4F35-92FF-3FD74202769C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5" name="圖片 4" descr="D:\CSD\創意生活LOGO\創意生活事業LOGO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5074" y="22068"/>
            <a:ext cx="584322" cy="6443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0890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标题幻灯片" preserve="1">
  <p:cSld name="1_标题幻灯片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838389" y="151656"/>
            <a:ext cx="10515224" cy="85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3600"/>
              <a:buFont typeface="Microsoft JhengHei"/>
              <a:buNone/>
              <a:defRPr sz="3413" b="1">
                <a:solidFill>
                  <a:srgbClr val="7F7F7F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5" name="Google Shape;25;p4"/>
          <p:cNvSpPr txBox="1">
            <a:spLocks noGrp="1"/>
          </p:cNvSpPr>
          <p:nvPr>
            <p:ph type="dt" idx="10"/>
          </p:nvPr>
        </p:nvSpPr>
        <p:spPr>
          <a:xfrm>
            <a:off x="838389" y="6356747"/>
            <a:ext cx="2742447" cy="36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ftr" idx="11"/>
          </p:nvPr>
        </p:nvSpPr>
        <p:spPr>
          <a:xfrm>
            <a:off x="4038413" y="6356747"/>
            <a:ext cx="4115176" cy="36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8609917" y="6358876"/>
            <a:ext cx="2743200" cy="365125"/>
          </a:xfrm>
        </p:spPr>
        <p:txBody>
          <a:bodyPr/>
          <a:lstStyle/>
          <a:p>
            <a:fld id="{4B06AD95-9B0D-4F35-92FF-3FD74202769C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6" name="圖片 5" descr="D:\CSD\創意生活LOGO\創意生活事業LOGO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5074" y="22068"/>
            <a:ext cx="584322" cy="6443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2628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6AD95-9B0D-4F35-92FF-3FD74202769C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 descr="D:\CSD\創意生活LOGO\創意生活事業LOGO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5074" y="22068"/>
            <a:ext cx="584322" cy="6443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7083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4B06AD95-9B0D-4F35-92FF-3FD74202769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8659" y="59638"/>
            <a:ext cx="838200" cy="476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752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 txBox="1">
            <a:spLocks noGrp="1"/>
          </p:cNvSpPr>
          <p:nvPr>
            <p:ph type="ctrTitle"/>
          </p:nvPr>
        </p:nvSpPr>
        <p:spPr>
          <a:xfrm>
            <a:off x="1535373" y="1206018"/>
            <a:ext cx="9144000" cy="16312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ts val="6000"/>
              </a:lnSpc>
              <a:spcBef>
                <a:spcPts val="0"/>
              </a:spcBef>
              <a:defRPr/>
            </a:pPr>
            <a:r>
              <a:rPr lang="en-US" altLang="zh-TW" sz="48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</a:t>
            </a:r>
            <a:r>
              <a:rPr lang="en-US" altLang="zh-TW" sz="4800" dirty="0">
                <a:solidFill>
                  <a:srgbClr val="002060"/>
                </a:solidFill>
              </a:rPr>
              <a:t>5</a:t>
            </a:r>
            <a:r>
              <a:rPr lang="zh-TW" altLang="en-US" sz="48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年「創意生活產業發展計畫」</a:t>
            </a:r>
            <a:br>
              <a:rPr lang="en-US" altLang="zh-TW" sz="48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4800" dirty="0">
                <a:solidFill>
                  <a:srgbClr val="002060"/>
                </a:solidFill>
              </a:rPr>
              <a:t>輔導專案提案</a:t>
            </a:r>
            <a:r>
              <a:rPr lang="zh-TW" altLang="en-US" sz="48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</a:t>
            </a:r>
            <a:endParaRPr lang="zh-TW" altLang="en-US" sz="4800" b="1" dirty="0">
              <a:solidFill>
                <a:srgbClr val="002060"/>
              </a:solidFill>
            </a:endParaRPr>
          </a:p>
        </p:txBody>
      </p:sp>
      <p:sp>
        <p:nvSpPr>
          <p:cNvPr id="5" name="Text Box 33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1523999" y="4756237"/>
            <a:ext cx="9144000" cy="13973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2198688" algn="l">
              <a:spcBef>
                <a:spcPts val="1200"/>
              </a:spcBef>
            </a:pPr>
            <a:r>
              <a:rPr lang="zh-TW" altLang="en-US" b="1" dirty="0">
                <a:solidFill>
                  <a:srgbClr val="000066"/>
                </a:solidFill>
              </a:rPr>
              <a:t>主辦單位：經濟部產業發展署</a:t>
            </a:r>
            <a:endParaRPr lang="en-US" altLang="zh-TW" b="1" dirty="0">
              <a:solidFill>
                <a:srgbClr val="000066"/>
              </a:solidFill>
            </a:endParaRPr>
          </a:p>
          <a:p>
            <a:pPr>
              <a:spcBef>
                <a:spcPts val="1200"/>
              </a:spcBef>
            </a:pPr>
            <a:r>
              <a:rPr lang="zh-TW" altLang="en-US" b="1" dirty="0">
                <a:solidFill>
                  <a:srgbClr val="000066"/>
                </a:solidFill>
              </a:rPr>
              <a:t>輔導單位：財團法人中衛發展中心</a:t>
            </a:r>
            <a:endParaRPr lang="en-US" altLang="zh-TW" b="1" dirty="0">
              <a:solidFill>
                <a:srgbClr val="000066"/>
              </a:solidFill>
            </a:endParaRPr>
          </a:p>
          <a:p>
            <a:pPr>
              <a:spcBef>
                <a:spcPts val="1200"/>
              </a:spcBef>
            </a:pPr>
            <a:r>
              <a:rPr lang="en-US" altLang="zh-TW" b="1" dirty="0">
                <a:solidFill>
                  <a:srgbClr val="000066"/>
                </a:solidFill>
                <a:cs typeface="Times New Roman" pitchFamily="18" charset="0"/>
              </a:rPr>
              <a:t>115</a:t>
            </a:r>
            <a:r>
              <a:rPr lang="zh-TW" altLang="en-US" b="1" dirty="0">
                <a:solidFill>
                  <a:srgbClr val="000066"/>
                </a:solidFill>
                <a:cs typeface="Times New Roman" pitchFamily="18" charset="0"/>
              </a:rPr>
              <a:t>年</a:t>
            </a:r>
            <a:r>
              <a:rPr lang="en-US" altLang="zh-TW" b="1" dirty="0">
                <a:solidFill>
                  <a:srgbClr val="000066"/>
                </a:solidFill>
                <a:cs typeface="Times New Roman" pitchFamily="18" charset="0"/>
              </a:rPr>
              <a:t>4</a:t>
            </a:r>
            <a:r>
              <a:rPr lang="zh-TW" altLang="en-US" b="1" dirty="0">
                <a:solidFill>
                  <a:srgbClr val="000066"/>
                </a:solidFill>
                <a:cs typeface="Times New Roman" pitchFamily="18" charset="0"/>
              </a:rPr>
              <a:t>月</a:t>
            </a:r>
          </a:p>
        </p:txBody>
      </p:sp>
      <p:sp>
        <p:nvSpPr>
          <p:cNvPr id="3" name="矩形 2"/>
          <p:cNvSpPr/>
          <p:nvPr/>
        </p:nvSpPr>
        <p:spPr>
          <a:xfrm>
            <a:off x="-11374" y="6646462"/>
            <a:ext cx="12214747" cy="72000"/>
          </a:xfrm>
          <a:prstGeom prst="rect">
            <a:avLst/>
          </a:prstGeom>
          <a:solidFill>
            <a:srgbClr val="2762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0" y="6518114"/>
            <a:ext cx="12214747" cy="72000"/>
          </a:xfrm>
          <a:prstGeom prst="rect">
            <a:avLst/>
          </a:prstGeom>
          <a:solidFill>
            <a:srgbClr val="20BB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2272" y="6397558"/>
            <a:ext cx="12214747" cy="72000"/>
          </a:xfrm>
          <a:prstGeom prst="rect">
            <a:avLst/>
          </a:prstGeom>
          <a:solidFill>
            <a:srgbClr val="97ED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文字方塊 7"/>
          <p:cNvSpPr txBox="1"/>
          <p:nvPr/>
        </p:nvSpPr>
        <p:spPr>
          <a:xfrm>
            <a:off x="3212430" y="3406267"/>
            <a:ext cx="5789886" cy="451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800"/>
              </a:lnSpc>
            </a:pPr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時　程：自簽約日起至</a:t>
            </a:r>
            <a:r>
              <a:rPr lang="en-US" altLang="zh-TW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115</a:t>
            </a:r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31</a:t>
            </a:r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endParaRPr lang="en-US" altLang="zh-TW" sz="24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0" name="直線接點 9"/>
          <p:cNvCxnSpPr/>
          <p:nvPr/>
        </p:nvCxnSpPr>
        <p:spPr>
          <a:xfrm>
            <a:off x="1803069" y="4426706"/>
            <a:ext cx="8585859" cy="0"/>
          </a:xfrm>
          <a:prstGeom prst="line">
            <a:avLst/>
          </a:prstGeom>
          <a:ln w="1270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8489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投影片編號版面配置區 1"/>
          <p:cNvSpPr txBox="1">
            <a:spLocks/>
          </p:cNvSpPr>
          <p:nvPr/>
        </p:nvSpPr>
        <p:spPr>
          <a:xfrm>
            <a:off x="11496906" y="6492875"/>
            <a:ext cx="695093" cy="4543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2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06AD95-9B0D-4F35-92FF-3FD74202769C}" type="slidenum">
              <a:rPr lang="zh-TW" altLang="en-US" smtClean="0"/>
              <a:pPr/>
              <a:t>10</a:t>
            </a:fld>
            <a:endParaRPr lang="zh-TW" altLang="en-US" dirty="0"/>
          </a:p>
        </p:txBody>
      </p:sp>
      <p:sp>
        <p:nvSpPr>
          <p:cNvPr id="60" name="矩形 59"/>
          <p:cNvSpPr/>
          <p:nvPr/>
        </p:nvSpPr>
        <p:spPr>
          <a:xfrm>
            <a:off x="-8275" y="699805"/>
            <a:ext cx="12214747" cy="72000"/>
          </a:xfrm>
          <a:prstGeom prst="rect">
            <a:avLst/>
          </a:prstGeom>
          <a:gradFill flip="none" rotWithShape="1">
            <a:gsLst>
              <a:gs pos="0">
                <a:srgbClr val="22AEDF">
                  <a:tint val="66000"/>
                  <a:satMod val="160000"/>
                </a:srgbClr>
              </a:gs>
              <a:gs pos="50000">
                <a:srgbClr val="22AEDF">
                  <a:tint val="44500"/>
                  <a:satMod val="160000"/>
                </a:srgbClr>
              </a:gs>
              <a:gs pos="100000">
                <a:srgbClr val="22AEDF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002060"/>
              </a:solidFill>
            </a:endParaRPr>
          </a:p>
        </p:txBody>
      </p:sp>
      <p:sp>
        <p:nvSpPr>
          <p:cNvPr id="86" name="標題 1"/>
          <p:cNvSpPr txBox="1">
            <a:spLocks/>
          </p:cNvSpPr>
          <p:nvPr/>
        </p:nvSpPr>
        <p:spPr>
          <a:xfrm>
            <a:off x="2409191" y="171162"/>
            <a:ext cx="7373618" cy="7340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ctr"/>
            <a:endParaRPr lang="zh-TW" altLang="en-US" sz="3600" kern="0" dirty="0">
              <a:solidFill>
                <a:srgbClr val="002060"/>
              </a:solidFill>
            </a:endParaRPr>
          </a:p>
        </p:txBody>
      </p:sp>
      <p:sp>
        <p:nvSpPr>
          <p:cNvPr id="87" name="標題 1"/>
          <p:cNvSpPr>
            <a:spLocks noGrp="1"/>
          </p:cNvSpPr>
          <p:nvPr>
            <p:ph type="title"/>
          </p:nvPr>
        </p:nvSpPr>
        <p:spPr>
          <a:xfrm>
            <a:off x="903612" y="162585"/>
            <a:ext cx="10515600" cy="592066"/>
          </a:xfrm>
        </p:spPr>
        <p:txBody>
          <a:bodyPr anchor="ctr">
            <a:normAutofit/>
          </a:bodyPr>
          <a:lstStyle/>
          <a:p>
            <a:pPr algn="ctr"/>
            <a:r>
              <a:rPr lang="zh-TW" altLang="en-US" sz="3600" dirty="0">
                <a:solidFill>
                  <a:srgbClr val="002060"/>
                </a:solidFill>
              </a:rPr>
              <a:t>一、企業與合作單位簡介</a:t>
            </a:r>
            <a:endParaRPr lang="zh-TW" altLang="en-US" sz="6000" dirty="0">
              <a:solidFill>
                <a:srgbClr val="002060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ACC617A1-A2A1-ECCB-DA16-9B4C59BF2204}"/>
              </a:ext>
            </a:extLst>
          </p:cNvPr>
          <p:cNvSpPr txBox="1"/>
          <p:nvPr/>
        </p:nvSpPr>
        <p:spPr>
          <a:xfrm>
            <a:off x="415535" y="913741"/>
            <a:ext cx="41857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（二）營運狀況－主要提案者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023F81F2-BA05-1663-B8B8-F434E455A2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2238127"/>
              </p:ext>
            </p:extLst>
          </p:nvPr>
        </p:nvGraphicFramePr>
        <p:xfrm>
          <a:off x="655276" y="1692508"/>
          <a:ext cx="10841628" cy="40073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61459">
                  <a:extLst>
                    <a:ext uri="{9D8B030D-6E8A-4147-A177-3AD203B41FA5}">
                      <a16:colId xmlns:a16="http://schemas.microsoft.com/office/drawing/2014/main" val="2132823271"/>
                    </a:ext>
                  </a:extLst>
                </a:gridCol>
                <a:gridCol w="3861459">
                  <a:extLst>
                    <a:ext uri="{9D8B030D-6E8A-4147-A177-3AD203B41FA5}">
                      <a16:colId xmlns:a16="http://schemas.microsoft.com/office/drawing/2014/main" val="1163463392"/>
                    </a:ext>
                  </a:extLst>
                </a:gridCol>
                <a:gridCol w="3118710">
                  <a:extLst>
                    <a:ext uri="{9D8B030D-6E8A-4147-A177-3AD203B41FA5}">
                      <a16:colId xmlns:a16="http://schemas.microsoft.com/office/drawing/2014/main" val="3499012364"/>
                    </a:ext>
                  </a:extLst>
                </a:gridCol>
              </a:tblGrid>
              <a:tr h="400736">
                <a:tc row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公司主要</a:t>
                      </a:r>
                    </a:p>
                    <a:p>
                      <a:pPr algn="ctr"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商品或服務項目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114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115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91733"/>
                  </a:ext>
                </a:extLst>
              </a:tr>
              <a:tr h="40073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TW" sz="180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預計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455503"/>
                  </a:ext>
                </a:extLst>
              </a:tr>
              <a:tr h="400736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TW" sz="180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5703645"/>
                  </a:ext>
                </a:extLst>
              </a:tr>
              <a:tr h="400736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TW" sz="180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6804313"/>
                  </a:ext>
                </a:extLst>
              </a:tr>
              <a:tr h="400736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4614399"/>
                  </a:ext>
                </a:extLst>
              </a:tr>
              <a:tr h="400736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TW" sz="180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524065"/>
                  </a:ext>
                </a:extLst>
              </a:tr>
              <a:tr h="4007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合計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TW" sz="180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6495822"/>
                  </a:ext>
                </a:extLst>
              </a:tr>
              <a:tr h="4007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TW" sz="180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年度營業額</a:t>
                      </a:r>
                      <a:r>
                        <a:rPr lang="en-US" sz="180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(A)</a:t>
                      </a:r>
                      <a:endParaRPr lang="zh-TW" sz="180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TW" sz="180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8845725"/>
                  </a:ext>
                </a:extLst>
              </a:tr>
              <a:tr h="4007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TW" sz="180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年度研發費用</a:t>
                      </a:r>
                      <a:r>
                        <a:rPr lang="en-US" sz="180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(B)</a:t>
                      </a:r>
                      <a:endParaRPr lang="zh-TW" sz="180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TW" sz="180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9962421"/>
                  </a:ext>
                </a:extLst>
              </a:tr>
              <a:tr h="4007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(B)</a:t>
                      </a:r>
                      <a:r>
                        <a:rPr lang="zh-TW" sz="180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／</a:t>
                      </a:r>
                      <a:r>
                        <a:rPr lang="en-US" sz="180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(A) %</a:t>
                      </a:r>
                      <a:endParaRPr lang="zh-TW" sz="180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615672"/>
                  </a:ext>
                </a:extLst>
              </a:tr>
            </a:tbl>
          </a:graphicData>
        </a:graphic>
      </p:graphicFrame>
      <p:sp>
        <p:nvSpPr>
          <p:cNvPr id="7" name="文字方塊 6">
            <a:extLst>
              <a:ext uri="{FF2B5EF4-FFF2-40B4-BE49-F238E27FC236}">
                <a16:creationId xmlns:a16="http://schemas.microsoft.com/office/drawing/2014/main" id="{78CB4D90-BD98-A111-A7E4-753246EE6C86}"/>
              </a:ext>
            </a:extLst>
          </p:cNvPr>
          <p:cNvSpPr txBox="1"/>
          <p:nvPr/>
        </p:nvSpPr>
        <p:spPr>
          <a:xfrm>
            <a:off x="9782809" y="1268109"/>
            <a:ext cx="17144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994275" indent="-4814570" algn="r">
              <a:buNone/>
            </a:pPr>
            <a:r>
              <a:rPr lang="zh-TW" altLang="zh-TW" sz="1800" dirty="0">
                <a:solidFill>
                  <a:srgbClr val="00206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Gungsuh" panose="02030600000101010101" pitchFamily="18" charset="-127"/>
              </a:rPr>
              <a:t>單位：千元</a:t>
            </a:r>
            <a:endParaRPr lang="zh-TW" altLang="zh-TW" sz="1600" dirty="0">
              <a:solidFill>
                <a:srgbClr val="002060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40192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E6EBEB-3AAE-7B03-BB8F-BAE60ADEC1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投影片編號版面配置區 1">
            <a:extLst>
              <a:ext uri="{FF2B5EF4-FFF2-40B4-BE49-F238E27FC236}">
                <a16:creationId xmlns:a16="http://schemas.microsoft.com/office/drawing/2014/main" id="{ADBB6210-4AC9-F5B2-DA3C-FF004590DC15}"/>
              </a:ext>
            </a:extLst>
          </p:cNvPr>
          <p:cNvSpPr txBox="1">
            <a:spLocks/>
          </p:cNvSpPr>
          <p:nvPr/>
        </p:nvSpPr>
        <p:spPr>
          <a:xfrm>
            <a:off x="11496906" y="6492875"/>
            <a:ext cx="695093" cy="4543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2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06AD95-9B0D-4F35-92FF-3FD74202769C}" type="slidenum">
              <a:rPr lang="zh-TW" altLang="en-US" smtClean="0"/>
              <a:pPr/>
              <a:t>11</a:t>
            </a:fld>
            <a:endParaRPr lang="zh-TW" altLang="en-US" dirty="0"/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43D5E602-2452-77A8-6732-6FA0A1E57DA1}"/>
              </a:ext>
            </a:extLst>
          </p:cNvPr>
          <p:cNvSpPr/>
          <p:nvPr/>
        </p:nvSpPr>
        <p:spPr>
          <a:xfrm>
            <a:off x="-8275" y="699805"/>
            <a:ext cx="12214747" cy="72000"/>
          </a:xfrm>
          <a:prstGeom prst="rect">
            <a:avLst/>
          </a:prstGeom>
          <a:gradFill flip="none" rotWithShape="1">
            <a:gsLst>
              <a:gs pos="0">
                <a:srgbClr val="22AEDF">
                  <a:tint val="66000"/>
                  <a:satMod val="160000"/>
                </a:srgbClr>
              </a:gs>
              <a:gs pos="50000">
                <a:srgbClr val="22AEDF">
                  <a:tint val="44500"/>
                  <a:satMod val="160000"/>
                </a:srgbClr>
              </a:gs>
              <a:gs pos="100000">
                <a:srgbClr val="22AEDF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002060"/>
              </a:solidFill>
            </a:endParaRPr>
          </a:p>
        </p:txBody>
      </p:sp>
      <p:sp>
        <p:nvSpPr>
          <p:cNvPr id="86" name="標題 1">
            <a:extLst>
              <a:ext uri="{FF2B5EF4-FFF2-40B4-BE49-F238E27FC236}">
                <a16:creationId xmlns:a16="http://schemas.microsoft.com/office/drawing/2014/main" id="{78646694-CD35-4989-F4E1-2736EEFB2D8A}"/>
              </a:ext>
            </a:extLst>
          </p:cNvPr>
          <p:cNvSpPr txBox="1">
            <a:spLocks/>
          </p:cNvSpPr>
          <p:nvPr/>
        </p:nvSpPr>
        <p:spPr>
          <a:xfrm>
            <a:off x="2409191" y="171162"/>
            <a:ext cx="7373618" cy="7340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ctr"/>
            <a:endParaRPr lang="zh-TW" altLang="en-US" sz="3600" kern="0" dirty="0">
              <a:solidFill>
                <a:srgbClr val="002060"/>
              </a:solidFill>
            </a:endParaRPr>
          </a:p>
        </p:txBody>
      </p:sp>
      <p:sp>
        <p:nvSpPr>
          <p:cNvPr id="87" name="標題 1">
            <a:extLst>
              <a:ext uri="{FF2B5EF4-FFF2-40B4-BE49-F238E27FC236}">
                <a16:creationId xmlns:a16="http://schemas.microsoft.com/office/drawing/2014/main" id="{660880D4-AF79-4604-4FEE-595061ACF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612" y="162585"/>
            <a:ext cx="10515600" cy="592066"/>
          </a:xfrm>
        </p:spPr>
        <p:txBody>
          <a:bodyPr anchor="ctr">
            <a:normAutofit/>
          </a:bodyPr>
          <a:lstStyle/>
          <a:p>
            <a:pPr algn="ctr"/>
            <a:r>
              <a:rPr lang="zh-TW" altLang="en-US" sz="3600" dirty="0">
                <a:solidFill>
                  <a:srgbClr val="002060"/>
                </a:solidFill>
              </a:rPr>
              <a:t>一、企業與合作單位簡介</a:t>
            </a:r>
            <a:endParaRPr lang="zh-TW" altLang="en-US" sz="6000" dirty="0">
              <a:solidFill>
                <a:srgbClr val="002060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0F2DE32-100F-92C7-BBC1-21827D3679BE}"/>
              </a:ext>
            </a:extLst>
          </p:cNvPr>
          <p:cNvSpPr txBox="1"/>
          <p:nvPr/>
        </p:nvSpPr>
        <p:spPr>
          <a:xfrm>
            <a:off x="415535" y="913741"/>
            <a:ext cx="38779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（三）合作動機與願景目標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B93C0E8C-F089-DC48-3903-88357A5286DE}"/>
              </a:ext>
            </a:extLst>
          </p:cNvPr>
          <p:cNvSpPr/>
          <p:nvPr/>
        </p:nvSpPr>
        <p:spPr>
          <a:xfrm>
            <a:off x="564754" y="1712545"/>
            <a:ext cx="5531245" cy="4780330"/>
          </a:xfrm>
          <a:prstGeom prst="rect">
            <a:avLst/>
          </a:prstGeom>
          <a:noFill/>
          <a:ln>
            <a:solidFill>
              <a:srgbClr val="27629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16892F11-77B2-5355-8AE2-5E606A4A07AA}"/>
              </a:ext>
            </a:extLst>
          </p:cNvPr>
          <p:cNvSpPr/>
          <p:nvPr/>
        </p:nvSpPr>
        <p:spPr>
          <a:xfrm>
            <a:off x="564756" y="1467503"/>
            <a:ext cx="2351201" cy="369333"/>
          </a:xfrm>
          <a:prstGeom prst="rect">
            <a:avLst/>
          </a:prstGeom>
          <a:solidFill>
            <a:srgbClr val="27629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合作動機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8449708E-264C-AE38-17FA-622F18735507}"/>
              </a:ext>
            </a:extLst>
          </p:cNvPr>
          <p:cNvSpPr/>
          <p:nvPr/>
        </p:nvSpPr>
        <p:spPr>
          <a:xfrm>
            <a:off x="6255509" y="1712545"/>
            <a:ext cx="5531245" cy="4780330"/>
          </a:xfrm>
          <a:prstGeom prst="rect">
            <a:avLst/>
          </a:prstGeom>
          <a:noFill/>
          <a:ln>
            <a:solidFill>
              <a:srgbClr val="27629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CBEA68BA-5AFB-2923-BB3D-FA038627126A}"/>
              </a:ext>
            </a:extLst>
          </p:cNvPr>
          <p:cNvSpPr/>
          <p:nvPr/>
        </p:nvSpPr>
        <p:spPr>
          <a:xfrm>
            <a:off x="6255511" y="1467503"/>
            <a:ext cx="2351201" cy="369333"/>
          </a:xfrm>
          <a:prstGeom prst="rect">
            <a:avLst/>
          </a:prstGeom>
          <a:solidFill>
            <a:srgbClr val="27629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願景目標</a:t>
            </a:r>
          </a:p>
        </p:txBody>
      </p:sp>
    </p:spTree>
    <p:extLst>
      <p:ext uri="{BB962C8B-B14F-4D97-AF65-F5344CB8AC3E}">
        <p14:creationId xmlns:p14="http://schemas.microsoft.com/office/powerpoint/2010/main" val="313485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B34BF7-D61E-D754-D4E7-60033FB1FB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投影片編號版面配置區 1">
            <a:extLst>
              <a:ext uri="{FF2B5EF4-FFF2-40B4-BE49-F238E27FC236}">
                <a16:creationId xmlns:a16="http://schemas.microsoft.com/office/drawing/2014/main" id="{D4FC6EA6-CBE1-F3E1-73B5-5F319EC5AB60}"/>
              </a:ext>
            </a:extLst>
          </p:cNvPr>
          <p:cNvSpPr txBox="1">
            <a:spLocks/>
          </p:cNvSpPr>
          <p:nvPr/>
        </p:nvSpPr>
        <p:spPr>
          <a:xfrm>
            <a:off x="11496906" y="6492875"/>
            <a:ext cx="695093" cy="4543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2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06AD95-9B0D-4F35-92FF-3FD74202769C}" type="slidenum">
              <a:rPr lang="zh-TW" altLang="en-US" smtClean="0">
                <a:solidFill>
                  <a:schemeClr val="accent5">
                    <a:lumMod val="50000"/>
                  </a:schemeClr>
                </a:solidFill>
              </a:rPr>
              <a:pPr/>
              <a:t>12</a:t>
            </a:fld>
            <a:endParaRPr lang="zh-TW" alt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0A0C8432-85F9-35C3-1597-05797E416AD8}"/>
              </a:ext>
            </a:extLst>
          </p:cNvPr>
          <p:cNvSpPr/>
          <p:nvPr/>
        </p:nvSpPr>
        <p:spPr>
          <a:xfrm>
            <a:off x="-8275" y="699805"/>
            <a:ext cx="12214747" cy="72000"/>
          </a:xfrm>
          <a:prstGeom prst="rect">
            <a:avLst/>
          </a:prstGeom>
          <a:gradFill flip="none" rotWithShape="1">
            <a:gsLst>
              <a:gs pos="0">
                <a:srgbClr val="22AEDF">
                  <a:tint val="66000"/>
                  <a:satMod val="160000"/>
                </a:srgbClr>
              </a:gs>
              <a:gs pos="50000">
                <a:srgbClr val="22AEDF">
                  <a:tint val="44500"/>
                  <a:satMod val="160000"/>
                </a:srgbClr>
              </a:gs>
              <a:gs pos="100000">
                <a:srgbClr val="22AEDF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6" name="標題 1">
            <a:extLst>
              <a:ext uri="{FF2B5EF4-FFF2-40B4-BE49-F238E27FC236}">
                <a16:creationId xmlns:a16="http://schemas.microsoft.com/office/drawing/2014/main" id="{54D85662-A163-EF01-CC29-CEEEC3C58CE4}"/>
              </a:ext>
            </a:extLst>
          </p:cNvPr>
          <p:cNvSpPr txBox="1">
            <a:spLocks/>
          </p:cNvSpPr>
          <p:nvPr/>
        </p:nvSpPr>
        <p:spPr>
          <a:xfrm>
            <a:off x="2409191" y="171162"/>
            <a:ext cx="7373618" cy="7340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ctr"/>
            <a:endParaRPr lang="zh-TW" altLang="en-US" sz="3600" kern="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7" name="標題 1">
            <a:extLst>
              <a:ext uri="{FF2B5EF4-FFF2-40B4-BE49-F238E27FC236}">
                <a16:creationId xmlns:a16="http://schemas.microsoft.com/office/drawing/2014/main" id="{89FB2F79-BC35-3027-E4E3-F049A2C07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612" y="162585"/>
            <a:ext cx="10515600" cy="592066"/>
          </a:xfrm>
        </p:spPr>
        <p:txBody>
          <a:bodyPr anchor="ctr">
            <a:normAutofit/>
          </a:bodyPr>
          <a:lstStyle/>
          <a:p>
            <a:pPr algn="ctr"/>
            <a:r>
              <a:rPr lang="zh-TW" altLang="en-US" sz="3600" dirty="0">
                <a:solidFill>
                  <a:schemeClr val="accent5">
                    <a:lumMod val="50000"/>
                  </a:schemeClr>
                </a:solidFill>
              </a:rPr>
              <a:t>二、企業現況、顧客洞察與課題分析</a:t>
            </a:r>
            <a:endParaRPr lang="zh-TW" altLang="en-US" sz="6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DE0350FE-ABDD-E3BA-0066-22863664FB30}"/>
              </a:ext>
            </a:extLst>
          </p:cNvPr>
          <p:cNvSpPr txBox="1"/>
          <p:nvPr/>
        </p:nvSpPr>
        <p:spPr>
          <a:xfrm>
            <a:off x="415535" y="913741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（一）企業現況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36DB61DF-39B1-8946-0232-C93C54B33C6C}"/>
              </a:ext>
            </a:extLst>
          </p:cNvPr>
          <p:cNvSpPr txBox="1"/>
          <p:nvPr/>
        </p:nvSpPr>
        <p:spPr>
          <a:xfrm>
            <a:off x="560712" y="1383983"/>
            <a:ext cx="1736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lang="zh-TW" altLang="en-US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市場定位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DC412F09-07C2-5DDD-1E25-E1906B674387}"/>
              </a:ext>
            </a:extLst>
          </p:cNvPr>
          <p:cNvSpPr txBox="1"/>
          <p:nvPr/>
        </p:nvSpPr>
        <p:spPr>
          <a:xfrm>
            <a:off x="560712" y="3829407"/>
            <a:ext cx="2483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lang="zh-TW" altLang="en-US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未來發展構想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726F7E10-61A3-1992-B477-964D9F639D3E}"/>
              </a:ext>
            </a:extLst>
          </p:cNvPr>
          <p:cNvSpPr txBox="1"/>
          <p:nvPr/>
        </p:nvSpPr>
        <p:spPr>
          <a:xfrm>
            <a:off x="6096000" y="1375406"/>
            <a:ext cx="1736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lang="en-US" altLang="zh-TW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SWOT</a:t>
            </a:r>
            <a:r>
              <a:rPr lang="zh-TW" altLang="en-US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分析</a:t>
            </a: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27E6DE40-5368-3D69-639E-E53F01762A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1091975"/>
              </p:ext>
            </p:extLst>
          </p:nvPr>
        </p:nvGraphicFramePr>
        <p:xfrm>
          <a:off x="6096000" y="1723982"/>
          <a:ext cx="5649883" cy="450608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839190">
                  <a:extLst>
                    <a:ext uri="{9D8B030D-6E8A-4147-A177-3AD203B41FA5}">
                      <a16:colId xmlns:a16="http://schemas.microsoft.com/office/drawing/2014/main" val="1504642903"/>
                    </a:ext>
                  </a:extLst>
                </a:gridCol>
                <a:gridCol w="2810693">
                  <a:extLst>
                    <a:ext uri="{9D8B030D-6E8A-4147-A177-3AD203B41FA5}">
                      <a16:colId xmlns:a16="http://schemas.microsoft.com/office/drawing/2014/main" val="2581054994"/>
                    </a:ext>
                  </a:extLst>
                </a:gridCol>
              </a:tblGrid>
              <a:tr h="357445"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609600" algn="r"/>
                        </a:tabLst>
                      </a:pPr>
                      <a:r>
                        <a:rPr lang="zh-TW" sz="16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優勢</a:t>
                      </a: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(Strengths)</a:t>
                      </a:r>
                      <a:endParaRPr lang="zh-TW" sz="16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609600" algn="r"/>
                        </a:tabLst>
                      </a:pPr>
                      <a:r>
                        <a:rPr lang="zh-TW" sz="16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劣勢</a:t>
                      </a: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(Weaknesses)</a:t>
                      </a:r>
                      <a:endParaRPr lang="zh-TW" sz="16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5796792"/>
                  </a:ext>
                </a:extLst>
              </a:tr>
              <a:tr h="1856007">
                <a:tc>
                  <a:txBody>
                    <a:bodyPr/>
                    <a:lstStyle/>
                    <a:p>
                      <a:pPr marL="342900" lvl="0" indent="-342900">
                        <a:buSzPts val="1200"/>
                        <a:buFont typeface="+mj-lt"/>
                        <a:buAutoNum type="arabicPeriod"/>
                      </a:pPr>
                      <a:endParaRPr lang="zh-TW" sz="16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Symbol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SzPts val="1200"/>
                        <a:buFont typeface="+mj-lt"/>
                        <a:buAutoNum type="arabicPeriod"/>
                      </a:pPr>
                      <a:endParaRPr lang="zh-TW" sz="16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Symbol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8185504"/>
                  </a:ext>
                </a:extLst>
              </a:tr>
              <a:tr h="408528"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609600" algn="r"/>
                        </a:tabLst>
                      </a:pPr>
                      <a:r>
                        <a:rPr lang="zh-TW" sz="16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機會</a:t>
                      </a: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(Opportunities)</a:t>
                      </a:r>
                      <a:endParaRPr lang="zh-TW" sz="16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609600" algn="r"/>
                        </a:tabLst>
                      </a:pPr>
                      <a:r>
                        <a:rPr lang="zh-TW" sz="16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威脅</a:t>
                      </a: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(Threats)</a:t>
                      </a:r>
                      <a:endParaRPr lang="zh-TW" sz="16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864005"/>
                  </a:ext>
                </a:extLst>
              </a:tr>
              <a:tr h="1884103">
                <a:tc>
                  <a:txBody>
                    <a:bodyPr/>
                    <a:lstStyle/>
                    <a:p>
                      <a:pPr marL="342900" lvl="0" indent="-342900">
                        <a:buSzPts val="1200"/>
                        <a:buFont typeface="+mj-lt"/>
                        <a:buAutoNum type="arabicPeriod"/>
                      </a:pPr>
                      <a:endParaRPr lang="zh-TW" sz="16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Symbol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SzPts val="1200"/>
                        <a:buFont typeface="+mj-lt"/>
                        <a:buAutoNum type="arabicPeriod"/>
                      </a:pPr>
                      <a:endParaRPr lang="zh-TW" sz="16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Noto Sans Symbol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3412862"/>
                  </a:ext>
                </a:extLst>
              </a:tr>
            </a:tbl>
          </a:graphicData>
        </a:graphic>
      </p:graphicFrame>
      <p:sp>
        <p:nvSpPr>
          <p:cNvPr id="7" name="文字方塊 6">
            <a:extLst>
              <a:ext uri="{FF2B5EF4-FFF2-40B4-BE49-F238E27FC236}">
                <a16:creationId xmlns:a16="http://schemas.microsoft.com/office/drawing/2014/main" id="{F0D82A39-19DF-4268-1FED-840882D6F1BB}"/>
              </a:ext>
            </a:extLst>
          </p:cNvPr>
          <p:cNvSpPr txBox="1"/>
          <p:nvPr/>
        </p:nvSpPr>
        <p:spPr>
          <a:xfrm>
            <a:off x="567800" y="1723982"/>
            <a:ext cx="4665915" cy="203132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說明與其他同業不同之處與目標客群</a:t>
            </a:r>
            <a:r>
              <a:rPr lang="en-US" altLang="zh-TW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endParaRPr lang="en-US" altLang="zh-TW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14F1D9ED-439E-64BD-9179-B29AF7B36306}"/>
              </a:ext>
            </a:extLst>
          </p:cNvPr>
          <p:cNvSpPr txBox="1"/>
          <p:nvPr/>
        </p:nvSpPr>
        <p:spPr>
          <a:xfrm>
            <a:off x="567800" y="4198739"/>
            <a:ext cx="4665915" cy="203132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說明短中長期規劃，如何延續此專案持續推進，創造衍生價值</a:t>
            </a:r>
            <a:r>
              <a:rPr lang="en-US" altLang="zh-TW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endParaRPr lang="en-US" altLang="zh-TW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23108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F59D01-8348-0708-E90C-CCE3EE5AD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投影片編號版面配置區 1">
            <a:extLst>
              <a:ext uri="{FF2B5EF4-FFF2-40B4-BE49-F238E27FC236}">
                <a16:creationId xmlns:a16="http://schemas.microsoft.com/office/drawing/2014/main" id="{5D52E81D-6B8D-89F6-85BA-1752E77E1C60}"/>
              </a:ext>
            </a:extLst>
          </p:cNvPr>
          <p:cNvSpPr txBox="1">
            <a:spLocks/>
          </p:cNvSpPr>
          <p:nvPr/>
        </p:nvSpPr>
        <p:spPr>
          <a:xfrm>
            <a:off x="11496906" y="6492875"/>
            <a:ext cx="695093" cy="4543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2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06AD95-9B0D-4F35-92FF-3FD74202769C}" type="slidenum">
              <a:rPr lang="zh-TW" altLang="en-US" smtClean="0"/>
              <a:pPr/>
              <a:t>13</a:t>
            </a:fld>
            <a:endParaRPr lang="zh-TW" altLang="en-US" dirty="0"/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04AFCBCE-5CF6-86C7-416C-DBFE2F07ACC6}"/>
              </a:ext>
            </a:extLst>
          </p:cNvPr>
          <p:cNvSpPr/>
          <p:nvPr/>
        </p:nvSpPr>
        <p:spPr>
          <a:xfrm>
            <a:off x="-8275" y="699805"/>
            <a:ext cx="12214747" cy="72000"/>
          </a:xfrm>
          <a:prstGeom prst="rect">
            <a:avLst/>
          </a:prstGeom>
          <a:gradFill flip="none" rotWithShape="1">
            <a:gsLst>
              <a:gs pos="0">
                <a:srgbClr val="22AEDF">
                  <a:tint val="66000"/>
                  <a:satMod val="160000"/>
                </a:srgbClr>
              </a:gs>
              <a:gs pos="50000">
                <a:srgbClr val="22AEDF">
                  <a:tint val="44500"/>
                  <a:satMod val="160000"/>
                </a:srgbClr>
              </a:gs>
              <a:gs pos="100000">
                <a:srgbClr val="22AEDF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002060"/>
              </a:solidFill>
            </a:endParaRPr>
          </a:p>
        </p:txBody>
      </p:sp>
      <p:sp>
        <p:nvSpPr>
          <p:cNvPr id="86" name="標題 1">
            <a:extLst>
              <a:ext uri="{FF2B5EF4-FFF2-40B4-BE49-F238E27FC236}">
                <a16:creationId xmlns:a16="http://schemas.microsoft.com/office/drawing/2014/main" id="{A3B77F7D-17A1-3887-BED6-0E305D6BDBDC}"/>
              </a:ext>
            </a:extLst>
          </p:cNvPr>
          <p:cNvSpPr txBox="1">
            <a:spLocks/>
          </p:cNvSpPr>
          <p:nvPr/>
        </p:nvSpPr>
        <p:spPr>
          <a:xfrm>
            <a:off x="2409191" y="171162"/>
            <a:ext cx="7373618" cy="7340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ctr"/>
            <a:endParaRPr lang="zh-TW" altLang="en-US" sz="3600" kern="0" dirty="0">
              <a:solidFill>
                <a:srgbClr val="002060"/>
              </a:solidFill>
            </a:endParaRPr>
          </a:p>
        </p:txBody>
      </p:sp>
      <p:sp>
        <p:nvSpPr>
          <p:cNvPr id="87" name="標題 1">
            <a:extLst>
              <a:ext uri="{FF2B5EF4-FFF2-40B4-BE49-F238E27FC236}">
                <a16:creationId xmlns:a16="http://schemas.microsoft.com/office/drawing/2014/main" id="{243D47BC-A5A3-C704-09F3-C277D0376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612" y="162585"/>
            <a:ext cx="10515600" cy="592066"/>
          </a:xfrm>
        </p:spPr>
        <p:txBody>
          <a:bodyPr anchor="ctr">
            <a:normAutofit/>
          </a:bodyPr>
          <a:lstStyle/>
          <a:p>
            <a:pPr algn="ctr"/>
            <a:r>
              <a:rPr lang="zh-TW" altLang="en-US" sz="3600" dirty="0">
                <a:solidFill>
                  <a:srgbClr val="002060"/>
                </a:solidFill>
              </a:rPr>
              <a:t>二、企業現況、顧客洞察與課題分析</a:t>
            </a:r>
            <a:endParaRPr lang="zh-TW" altLang="en-US" sz="6000" dirty="0">
              <a:solidFill>
                <a:srgbClr val="002060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45AB561F-6B00-EA06-5973-3E034798D276}"/>
              </a:ext>
            </a:extLst>
          </p:cNvPr>
          <p:cNvSpPr txBox="1"/>
          <p:nvPr/>
        </p:nvSpPr>
        <p:spPr>
          <a:xfrm>
            <a:off x="415535" y="913741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（二）顧客洞察</a:t>
            </a:r>
          </a:p>
        </p:txBody>
      </p:sp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3A251519-8641-40DF-5A7D-EC519ED393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1965057"/>
              </p:ext>
            </p:extLst>
          </p:nvPr>
        </p:nvGraphicFramePr>
        <p:xfrm>
          <a:off x="645132" y="1517341"/>
          <a:ext cx="11032560" cy="4640851"/>
        </p:xfrm>
        <a:graphic>
          <a:graphicData uri="http://schemas.openxmlformats.org/drawingml/2006/table">
            <a:tbl>
              <a:tblPr/>
              <a:tblGrid>
                <a:gridCol w="1895340">
                  <a:extLst>
                    <a:ext uri="{9D8B030D-6E8A-4147-A177-3AD203B41FA5}">
                      <a16:colId xmlns:a16="http://schemas.microsoft.com/office/drawing/2014/main" val="2753505721"/>
                    </a:ext>
                  </a:extLst>
                </a:gridCol>
                <a:gridCol w="9137220">
                  <a:extLst>
                    <a:ext uri="{9D8B030D-6E8A-4147-A177-3AD203B41FA5}">
                      <a16:colId xmlns:a16="http://schemas.microsoft.com/office/drawing/2014/main" val="604133470"/>
                    </a:ext>
                  </a:extLst>
                </a:gridCol>
              </a:tblGrid>
              <a:tr h="60143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8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4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0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8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4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0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說明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5708993"/>
                  </a:ext>
                </a:extLst>
              </a:tr>
              <a:tr h="100985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8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4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0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滿足的需求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客群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8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4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0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6362705"/>
                  </a:ext>
                </a:extLst>
              </a:tr>
              <a:tr h="100985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8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4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0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潛在客群特徵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8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4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0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457119"/>
                  </a:ext>
                </a:extLst>
              </a:tr>
              <a:tr h="100985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8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4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0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核心服務內容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8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4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0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7880437"/>
                  </a:ext>
                </a:extLst>
              </a:tr>
              <a:tr h="100985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8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4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0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帶給客戶的好處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8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4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0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817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58349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7781FB-DF6B-67ED-82B1-5BCAB33C9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投影片編號版面配置區 1">
            <a:extLst>
              <a:ext uri="{FF2B5EF4-FFF2-40B4-BE49-F238E27FC236}">
                <a16:creationId xmlns:a16="http://schemas.microsoft.com/office/drawing/2014/main" id="{4364D961-7D69-32BF-A43D-2346DAC43229}"/>
              </a:ext>
            </a:extLst>
          </p:cNvPr>
          <p:cNvSpPr txBox="1">
            <a:spLocks/>
          </p:cNvSpPr>
          <p:nvPr/>
        </p:nvSpPr>
        <p:spPr>
          <a:xfrm>
            <a:off x="11496906" y="6492875"/>
            <a:ext cx="695093" cy="4543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2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06AD95-9B0D-4F35-92FF-3FD74202769C}" type="slidenum">
              <a:rPr lang="zh-TW" altLang="en-US" smtClean="0"/>
              <a:pPr/>
              <a:t>14</a:t>
            </a:fld>
            <a:endParaRPr lang="zh-TW" altLang="en-US" dirty="0"/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E387522D-00AE-B77B-BB13-18DFD8F3B519}"/>
              </a:ext>
            </a:extLst>
          </p:cNvPr>
          <p:cNvSpPr/>
          <p:nvPr/>
        </p:nvSpPr>
        <p:spPr>
          <a:xfrm>
            <a:off x="-8275" y="699805"/>
            <a:ext cx="12214747" cy="72000"/>
          </a:xfrm>
          <a:prstGeom prst="rect">
            <a:avLst/>
          </a:prstGeom>
          <a:gradFill flip="none" rotWithShape="1">
            <a:gsLst>
              <a:gs pos="0">
                <a:srgbClr val="22AEDF">
                  <a:tint val="66000"/>
                  <a:satMod val="160000"/>
                </a:srgbClr>
              </a:gs>
              <a:gs pos="50000">
                <a:srgbClr val="22AEDF">
                  <a:tint val="44500"/>
                  <a:satMod val="160000"/>
                </a:srgbClr>
              </a:gs>
              <a:gs pos="100000">
                <a:srgbClr val="22AEDF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002060"/>
              </a:solidFill>
            </a:endParaRPr>
          </a:p>
        </p:txBody>
      </p:sp>
      <p:sp>
        <p:nvSpPr>
          <p:cNvPr id="86" name="標題 1">
            <a:extLst>
              <a:ext uri="{FF2B5EF4-FFF2-40B4-BE49-F238E27FC236}">
                <a16:creationId xmlns:a16="http://schemas.microsoft.com/office/drawing/2014/main" id="{9BCBD60C-FD6D-F5EC-F229-389D46960508}"/>
              </a:ext>
            </a:extLst>
          </p:cNvPr>
          <p:cNvSpPr txBox="1">
            <a:spLocks/>
          </p:cNvSpPr>
          <p:nvPr/>
        </p:nvSpPr>
        <p:spPr>
          <a:xfrm>
            <a:off x="2409191" y="171162"/>
            <a:ext cx="7373618" cy="7340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ctr"/>
            <a:endParaRPr lang="zh-TW" altLang="en-US" sz="3600" kern="0" dirty="0">
              <a:solidFill>
                <a:srgbClr val="002060"/>
              </a:solidFill>
            </a:endParaRPr>
          </a:p>
        </p:txBody>
      </p:sp>
      <p:sp>
        <p:nvSpPr>
          <p:cNvPr id="87" name="標題 1">
            <a:extLst>
              <a:ext uri="{FF2B5EF4-FFF2-40B4-BE49-F238E27FC236}">
                <a16:creationId xmlns:a16="http://schemas.microsoft.com/office/drawing/2014/main" id="{9FB42B79-6E04-016B-04CC-8FEB41DFE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612" y="162585"/>
            <a:ext cx="10515600" cy="592066"/>
          </a:xfrm>
        </p:spPr>
        <p:txBody>
          <a:bodyPr anchor="ctr">
            <a:normAutofit/>
          </a:bodyPr>
          <a:lstStyle/>
          <a:p>
            <a:pPr algn="ctr"/>
            <a:r>
              <a:rPr lang="zh-TW" altLang="en-US" sz="3600" dirty="0">
                <a:solidFill>
                  <a:srgbClr val="002060"/>
                </a:solidFill>
              </a:rPr>
              <a:t>二、企業現況、顧客洞察與課題分析</a:t>
            </a:r>
            <a:endParaRPr lang="zh-TW" altLang="en-US" sz="6000" dirty="0">
              <a:solidFill>
                <a:srgbClr val="002060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C0AC420F-22D5-41EB-5284-F17BAC1FE4C1}"/>
              </a:ext>
            </a:extLst>
          </p:cNvPr>
          <p:cNvSpPr txBox="1"/>
          <p:nvPr/>
        </p:nvSpPr>
        <p:spPr>
          <a:xfrm>
            <a:off x="415535" y="913741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（三）課題分析</a:t>
            </a: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A50DBFBC-FB76-C2D3-9F8F-A7EFF48E54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3188430"/>
              </p:ext>
            </p:extLst>
          </p:nvPr>
        </p:nvGraphicFramePr>
        <p:xfrm>
          <a:off x="645132" y="1517340"/>
          <a:ext cx="11032560" cy="4676966"/>
        </p:xfrm>
        <a:graphic>
          <a:graphicData uri="http://schemas.openxmlformats.org/drawingml/2006/table">
            <a:tbl>
              <a:tblPr/>
              <a:tblGrid>
                <a:gridCol w="4363286">
                  <a:extLst>
                    <a:ext uri="{9D8B030D-6E8A-4147-A177-3AD203B41FA5}">
                      <a16:colId xmlns:a16="http://schemas.microsoft.com/office/drawing/2014/main" val="2753505721"/>
                    </a:ext>
                  </a:extLst>
                </a:gridCol>
                <a:gridCol w="6669274">
                  <a:extLst>
                    <a:ext uri="{9D8B030D-6E8A-4147-A177-3AD203B41FA5}">
                      <a16:colId xmlns:a16="http://schemas.microsoft.com/office/drawing/2014/main" val="604133470"/>
                    </a:ext>
                  </a:extLst>
                </a:gridCol>
              </a:tblGrid>
              <a:tr h="60240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8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4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0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課題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8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4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0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解決方案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5708993"/>
                  </a:ext>
                </a:extLst>
              </a:tr>
              <a:tr h="135818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8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4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0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kumimoji="0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課題一描述</a:t>
                      </a:r>
                      <a:r>
                        <a:rPr kumimoji="0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kumimoji="0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8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4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0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kumimoji="0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解決方案說明，需為本輔導專案提案之執行項目</a:t>
                      </a:r>
                      <a:r>
                        <a:rPr kumimoji="0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kumimoji="0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6362705"/>
                  </a:ext>
                </a:extLst>
              </a:tr>
              <a:tr h="135818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8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4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0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kumimoji="0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課題二描述</a:t>
                      </a:r>
                      <a:r>
                        <a:rPr kumimoji="0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kumimoji="0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8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4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0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kumimoji="0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解決方案說明，需為本輔導專案提案之執行項目</a:t>
                      </a:r>
                      <a:r>
                        <a:rPr kumimoji="0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kumimoji="0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457119"/>
                  </a:ext>
                </a:extLst>
              </a:tr>
              <a:tr h="135818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8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4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0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kumimoji="0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課題三描述</a:t>
                      </a:r>
                      <a:r>
                        <a:rPr kumimoji="0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kumimoji="0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8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4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 sz="200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kumimoji="0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解決方案說明，需為本輔導專案提案之執行項目</a:t>
                      </a:r>
                      <a:r>
                        <a:rPr kumimoji="0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kumimoji="0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78804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50759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1DFBC-FDDF-BC2E-1AF5-81AEF3F686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投影片編號版面配置區 1">
            <a:extLst>
              <a:ext uri="{FF2B5EF4-FFF2-40B4-BE49-F238E27FC236}">
                <a16:creationId xmlns:a16="http://schemas.microsoft.com/office/drawing/2014/main" id="{C8093DB1-6774-59B2-F08E-946D49C6B282}"/>
              </a:ext>
            </a:extLst>
          </p:cNvPr>
          <p:cNvSpPr txBox="1">
            <a:spLocks/>
          </p:cNvSpPr>
          <p:nvPr/>
        </p:nvSpPr>
        <p:spPr>
          <a:xfrm>
            <a:off x="11496906" y="6492875"/>
            <a:ext cx="695093" cy="4543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2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06AD95-9B0D-4F35-92FF-3FD74202769C}" type="slidenum">
              <a:rPr lang="zh-TW" altLang="en-US" smtClean="0"/>
              <a:pPr/>
              <a:t>15</a:t>
            </a:fld>
            <a:endParaRPr lang="zh-TW" altLang="en-US" dirty="0"/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A487F17D-66DE-96AE-403D-A32675DD6EB0}"/>
              </a:ext>
            </a:extLst>
          </p:cNvPr>
          <p:cNvSpPr/>
          <p:nvPr/>
        </p:nvSpPr>
        <p:spPr>
          <a:xfrm>
            <a:off x="-8275" y="699805"/>
            <a:ext cx="12214747" cy="72000"/>
          </a:xfrm>
          <a:prstGeom prst="rect">
            <a:avLst/>
          </a:prstGeom>
          <a:gradFill flip="none" rotWithShape="1">
            <a:gsLst>
              <a:gs pos="0">
                <a:srgbClr val="22AEDF">
                  <a:tint val="66000"/>
                  <a:satMod val="160000"/>
                </a:srgbClr>
              </a:gs>
              <a:gs pos="50000">
                <a:srgbClr val="22AEDF">
                  <a:tint val="44500"/>
                  <a:satMod val="160000"/>
                </a:srgbClr>
              </a:gs>
              <a:gs pos="100000">
                <a:srgbClr val="22AEDF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002060"/>
              </a:solidFill>
            </a:endParaRPr>
          </a:p>
        </p:txBody>
      </p:sp>
      <p:sp>
        <p:nvSpPr>
          <p:cNvPr id="86" name="標題 1">
            <a:extLst>
              <a:ext uri="{FF2B5EF4-FFF2-40B4-BE49-F238E27FC236}">
                <a16:creationId xmlns:a16="http://schemas.microsoft.com/office/drawing/2014/main" id="{8F8DD127-3822-A966-D46C-578532EA2C6A}"/>
              </a:ext>
            </a:extLst>
          </p:cNvPr>
          <p:cNvSpPr txBox="1">
            <a:spLocks/>
          </p:cNvSpPr>
          <p:nvPr/>
        </p:nvSpPr>
        <p:spPr>
          <a:xfrm>
            <a:off x="2409191" y="171162"/>
            <a:ext cx="7373618" cy="7340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ctr"/>
            <a:endParaRPr lang="zh-TW" altLang="en-US" sz="3600" kern="0" dirty="0">
              <a:solidFill>
                <a:srgbClr val="002060"/>
              </a:solidFill>
            </a:endParaRPr>
          </a:p>
        </p:txBody>
      </p:sp>
      <p:sp>
        <p:nvSpPr>
          <p:cNvPr id="87" name="標題 1">
            <a:extLst>
              <a:ext uri="{FF2B5EF4-FFF2-40B4-BE49-F238E27FC236}">
                <a16:creationId xmlns:a16="http://schemas.microsoft.com/office/drawing/2014/main" id="{1D93C190-61A6-7386-6EF7-7237A1C45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612" y="162585"/>
            <a:ext cx="10515600" cy="592066"/>
          </a:xfrm>
        </p:spPr>
        <p:txBody>
          <a:bodyPr anchor="ctr">
            <a:normAutofit/>
          </a:bodyPr>
          <a:lstStyle/>
          <a:p>
            <a:pPr algn="ctr"/>
            <a:r>
              <a:rPr lang="zh-TW" altLang="en-US" sz="3600" dirty="0">
                <a:solidFill>
                  <a:srgbClr val="002060"/>
                </a:solidFill>
              </a:rPr>
              <a:t>三、創意生活產業生態系之商業模式</a:t>
            </a:r>
            <a:endParaRPr lang="zh-TW" altLang="en-US" sz="6000" dirty="0">
              <a:solidFill>
                <a:srgbClr val="002060"/>
              </a:solidFill>
            </a:endParaRP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9CE835DC-E461-6431-AF9F-8949CB3997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7666441"/>
              </p:ext>
            </p:extLst>
          </p:nvPr>
        </p:nvGraphicFramePr>
        <p:xfrm>
          <a:off x="921525" y="1194096"/>
          <a:ext cx="10348950" cy="51432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9790">
                  <a:extLst>
                    <a:ext uri="{9D8B030D-6E8A-4147-A177-3AD203B41FA5}">
                      <a16:colId xmlns:a16="http://schemas.microsoft.com/office/drawing/2014/main" val="1073933536"/>
                    </a:ext>
                  </a:extLst>
                </a:gridCol>
                <a:gridCol w="2069790">
                  <a:extLst>
                    <a:ext uri="{9D8B030D-6E8A-4147-A177-3AD203B41FA5}">
                      <a16:colId xmlns:a16="http://schemas.microsoft.com/office/drawing/2014/main" val="2859106382"/>
                    </a:ext>
                  </a:extLst>
                </a:gridCol>
                <a:gridCol w="2069790">
                  <a:extLst>
                    <a:ext uri="{9D8B030D-6E8A-4147-A177-3AD203B41FA5}">
                      <a16:colId xmlns:a16="http://schemas.microsoft.com/office/drawing/2014/main" val="2048466717"/>
                    </a:ext>
                  </a:extLst>
                </a:gridCol>
                <a:gridCol w="2069790">
                  <a:extLst>
                    <a:ext uri="{9D8B030D-6E8A-4147-A177-3AD203B41FA5}">
                      <a16:colId xmlns:a16="http://schemas.microsoft.com/office/drawing/2014/main" val="2817854960"/>
                    </a:ext>
                  </a:extLst>
                </a:gridCol>
                <a:gridCol w="2069790">
                  <a:extLst>
                    <a:ext uri="{9D8B030D-6E8A-4147-A177-3AD203B41FA5}">
                      <a16:colId xmlns:a16="http://schemas.microsoft.com/office/drawing/2014/main" val="11875921"/>
                    </a:ext>
                  </a:extLst>
                </a:gridCol>
              </a:tblGrid>
              <a:tr h="1714402">
                <a:tc rowSpan="2">
                  <a:txBody>
                    <a:bodyPr/>
                    <a:lstStyle/>
                    <a:p>
                      <a:r>
                        <a:rPr lang="zh-TW" altLang="en-US" b="1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關鍵夥伴</a:t>
                      </a:r>
                      <a:endParaRPr lang="en-US" altLang="zh-TW" b="1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zh-TW" altLang="en-US" sz="1400" b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需要什麼樣的夥伴才能取得關鍵資源與完成關鍵活動？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b="1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關鍵活動</a:t>
                      </a:r>
                      <a:endParaRPr lang="en-US" altLang="zh-TW" b="1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zh-TW" altLang="en-US" sz="1400" b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有哪些在本專案進行前必定要先做的事項？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zh-TW" altLang="en-US" b="1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價值主張</a:t>
                      </a:r>
                      <a:endParaRPr lang="en-US" altLang="zh-TW" b="1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zh-TW" altLang="en-US" sz="1400" b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如何解決顧客問題、滿足顧客需要？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b="1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顧客關係</a:t>
                      </a:r>
                      <a:endParaRPr lang="en-US" altLang="zh-TW" b="1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zh-TW" altLang="en-US" sz="1400" b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我們和不同消費群體建立何種關係、如何維繫？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zh-TW" altLang="en-US" b="1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顧客區隔</a:t>
                      </a:r>
                      <a:endParaRPr lang="en-US" altLang="zh-TW" b="1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zh-TW" alt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如何劃分顧客，何者為最主要瞄準的消費者群體？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230309"/>
                  </a:ext>
                </a:extLst>
              </a:tr>
              <a:tr h="1714402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b="1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關鍵資源</a:t>
                      </a:r>
                      <a:endParaRPr lang="en-US" altLang="zh-TW" b="1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zh-TW" altLang="en-US" sz="1400" b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為顧客提供價值會需要什麼樣的資產？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b="1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通路</a:t>
                      </a:r>
                      <a:endParaRPr lang="en-US" altLang="zh-TW" b="1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顧客從哪裡知道我們、從哪裡買到產品？</a:t>
                      </a:r>
                      <a:endParaRPr lang="en-US" altLang="zh-TW" sz="1400" b="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endParaRPr lang="zh-TW" altLang="en-US" b="1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3638345"/>
                  </a:ext>
                </a:extLst>
              </a:tr>
              <a:tr h="1714402">
                <a:tc gridSpan="2">
                  <a:txBody>
                    <a:bodyPr/>
                    <a:lstStyle/>
                    <a:p>
                      <a:r>
                        <a:rPr lang="zh-TW" altLang="en-US" b="1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成本結構</a:t>
                      </a:r>
                      <a:endParaRPr lang="en-US" altLang="zh-TW" b="1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zh-TW" altLang="en-US" sz="1400" b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上述所有元素各需要多少成本？</a:t>
                      </a:r>
                      <a:r>
                        <a:rPr lang="en-US" altLang="zh-TW" sz="1400" b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en-US" sz="1400" b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包含本專案投入經費及其他衍生投資額</a:t>
                      </a:r>
                      <a:r>
                        <a:rPr lang="en-US" altLang="zh-TW" sz="1400" b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lang="zh-TW" altLang="en-US" sz="1400" b="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zh-TW" altLang="en-US" b="1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營收模式</a:t>
                      </a:r>
                      <a:endParaRPr lang="en-US" altLang="zh-TW" b="1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zh-TW" altLang="en-US" sz="1400" b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為顧客提供的價值能取得多少收益、如何付費？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0525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9602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762A68-75EB-6F1D-914A-728666436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投影片編號版面配置區 1">
            <a:extLst>
              <a:ext uri="{FF2B5EF4-FFF2-40B4-BE49-F238E27FC236}">
                <a16:creationId xmlns:a16="http://schemas.microsoft.com/office/drawing/2014/main" id="{26F60CBC-62AF-5A45-9071-72D8CB582092}"/>
              </a:ext>
            </a:extLst>
          </p:cNvPr>
          <p:cNvSpPr txBox="1">
            <a:spLocks/>
          </p:cNvSpPr>
          <p:nvPr/>
        </p:nvSpPr>
        <p:spPr>
          <a:xfrm>
            <a:off x="11496906" y="6492875"/>
            <a:ext cx="695093" cy="4543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2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06AD95-9B0D-4F35-92FF-3FD74202769C}" type="slidenum">
              <a:rPr lang="zh-TW" altLang="en-US" smtClean="0"/>
              <a:pPr/>
              <a:t>16</a:t>
            </a:fld>
            <a:endParaRPr lang="zh-TW" altLang="en-US" dirty="0"/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A85ABCD0-FFD6-80DE-CC74-11AEA26D9CAA}"/>
              </a:ext>
            </a:extLst>
          </p:cNvPr>
          <p:cNvSpPr/>
          <p:nvPr/>
        </p:nvSpPr>
        <p:spPr>
          <a:xfrm>
            <a:off x="-8275" y="699805"/>
            <a:ext cx="12214747" cy="72000"/>
          </a:xfrm>
          <a:prstGeom prst="rect">
            <a:avLst/>
          </a:prstGeom>
          <a:gradFill flip="none" rotWithShape="1">
            <a:gsLst>
              <a:gs pos="0">
                <a:srgbClr val="22AEDF">
                  <a:tint val="66000"/>
                  <a:satMod val="160000"/>
                </a:srgbClr>
              </a:gs>
              <a:gs pos="50000">
                <a:srgbClr val="22AEDF">
                  <a:tint val="44500"/>
                  <a:satMod val="160000"/>
                </a:srgbClr>
              </a:gs>
              <a:gs pos="100000">
                <a:srgbClr val="22AEDF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002060"/>
              </a:solidFill>
            </a:endParaRPr>
          </a:p>
        </p:txBody>
      </p:sp>
      <p:sp>
        <p:nvSpPr>
          <p:cNvPr id="86" name="標題 1">
            <a:extLst>
              <a:ext uri="{FF2B5EF4-FFF2-40B4-BE49-F238E27FC236}">
                <a16:creationId xmlns:a16="http://schemas.microsoft.com/office/drawing/2014/main" id="{31B5FF32-2BBD-E414-6F4B-70A7618D7CF5}"/>
              </a:ext>
            </a:extLst>
          </p:cNvPr>
          <p:cNvSpPr txBox="1">
            <a:spLocks/>
          </p:cNvSpPr>
          <p:nvPr/>
        </p:nvSpPr>
        <p:spPr>
          <a:xfrm>
            <a:off x="2409191" y="171162"/>
            <a:ext cx="7373618" cy="7340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ctr"/>
            <a:endParaRPr lang="zh-TW" altLang="en-US" sz="3600" kern="0" dirty="0">
              <a:solidFill>
                <a:srgbClr val="002060"/>
              </a:solidFill>
            </a:endParaRPr>
          </a:p>
        </p:txBody>
      </p:sp>
      <p:sp>
        <p:nvSpPr>
          <p:cNvPr id="87" name="標題 1">
            <a:extLst>
              <a:ext uri="{FF2B5EF4-FFF2-40B4-BE49-F238E27FC236}">
                <a16:creationId xmlns:a16="http://schemas.microsoft.com/office/drawing/2014/main" id="{894013BC-C190-24CB-4F3C-0F8EE4B24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612" y="162585"/>
            <a:ext cx="10515600" cy="592066"/>
          </a:xfrm>
        </p:spPr>
        <p:txBody>
          <a:bodyPr anchor="ctr">
            <a:normAutofit/>
          </a:bodyPr>
          <a:lstStyle/>
          <a:p>
            <a:pPr algn="ctr"/>
            <a:r>
              <a:rPr lang="zh-TW" altLang="en-US" sz="3600" dirty="0">
                <a:solidFill>
                  <a:srgbClr val="002060"/>
                </a:solidFill>
              </a:rPr>
              <a:t>四、合作生態系價值結構</a:t>
            </a: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id="{B238F0BB-1F36-5DB6-9EEB-78D908C6E139}"/>
              </a:ext>
            </a:extLst>
          </p:cNvPr>
          <p:cNvGrpSpPr/>
          <p:nvPr/>
        </p:nvGrpSpPr>
        <p:grpSpPr>
          <a:xfrm>
            <a:off x="191571" y="1137821"/>
            <a:ext cx="8796565" cy="5582220"/>
            <a:chOff x="1027813" y="1283294"/>
            <a:chExt cx="7145024" cy="4534168"/>
          </a:xfrm>
        </p:grpSpPr>
        <p:sp>
          <p:nvSpPr>
            <p:cNvPr id="2" name="橢圓 1">
              <a:extLst>
                <a:ext uri="{FF2B5EF4-FFF2-40B4-BE49-F238E27FC236}">
                  <a16:creationId xmlns:a16="http://schemas.microsoft.com/office/drawing/2014/main" id="{AAF194EE-4C5D-3D6E-60CF-98EC29E50967}"/>
                </a:ext>
              </a:extLst>
            </p:cNvPr>
            <p:cNvSpPr/>
            <p:nvPr/>
          </p:nvSpPr>
          <p:spPr>
            <a:xfrm>
              <a:off x="4932216" y="1283294"/>
              <a:ext cx="1388917" cy="1388917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" name="橢圓 2">
              <a:extLst>
                <a:ext uri="{FF2B5EF4-FFF2-40B4-BE49-F238E27FC236}">
                  <a16:creationId xmlns:a16="http://schemas.microsoft.com/office/drawing/2014/main" id="{280500C2-AEB9-ECED-4893-E1C756DA932B}"/>
                </a:ext>
              </a:extLst>
            </p:cNvPr>
            <p:cNvSpPr/>
            <p:nvPr/>
          </p:nvSpPr>
          <p:spPr>
            <a:xfrm>
              <a:off x="3235032" y="3512319"/>
              <a:ext cx="1388917" cy="1388917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" name="橢圓 5">
              <a:extLst>
                <a:ext uri="{FF2B5EF4-FFF2-40B4-BE49-F238E27FC236}">
                  <a16:creationId xmlns:a16="http://schemas.microsoft.com/office/drawing/2014/main" id="{46D3F6E6-EABE-E9AB-7B57-D1E0C87CFECE}"/>
                </a:ext>
              </a:extLst>
            </p:cNvPr>
            <p:cNvSpPr/>
            <p:nvPr/>
          </p:nvSpPr>
          <p:spPr>
            <a:xfrm>
              <a:off x="6587184" y="3583732"/>
              <a:ext cx="1388917" cy="1388917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9" name="直線單箭頭接點 8">
              <a:extLst>
                <a:ext uri="{FF2B5EF4-FFF2-40B4-BE49-F238E27FC236}">
                  <a16:creationId xmlns:a16="http://schemas.microsoft.com/office/drawing/2014/main" id="{DC6F6730-6908-9A65-281A-DA4CBB4CBBC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155370" y="2527366"/>
              <a:ext cx="819351" cy="820595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單箭頭接點 11">
              <a:extLst>
                <a:ext uri="{FF2B5EF4-FFF2-40B4-BE49-F238E27FC236}">
                  <a16:creationId xmlns:a16="http://schemas.microsoft.com/office/drawing/2014/main" id="{1C864ED1-4EB8-D848-BEBF-CC00A954483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10233" y="2639892"/>
              <a:ext cx="761684" cy="775099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單箭頭接點 16">
              <a:extLst>
                <a:ext uri="{FF2B5EF4-FFF2-40B4-BE49-F238E27FC236}">
                  <a16:creationId xmlns:a16="http://schemas.microsoft.com/office/drawing/2014/main" id="{A330F333-AC98-0061-ACE0-DE1BDE2471A5}"/>
                </a:ext>
              </a:extLst>
            </p:cNvPr>
            <p:cNvCxnSpPr>
              <a:cxnSpLocks/>
            </p:cNvCxnSpPr>
            <p:nvPr/>
          </p:nvCxnSpPr>
          <p:spPr>
            <a:xfrm>
              <a:off x="6297403" y="2546576"/>
              <a:ext cx="730559" cy="881604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單箭頭接點 20">
              <a:extLst>
                <a:ext uri="{FF2B5EF4-FFF2-40B4-BE49-F238E27FC236}">
                  <a16:creationId xmlns:a16="http://schemas.microsoft.com/office/drawing/2014/main" id="{1D0EB93F-DC69-493C-AEFA-76F2F372851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226962" y="2657268"/>
              <a:ext cx="665052" cy="796358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單箭頭接點 24">
              <a:extLst>
                <a:ext uri="{FF2B5EF4-FFF2-40B4-BE49-F238E27FC236}">
                  <a16:creationId xmlns:a16="http://schemas.microsoft.com/office/drawing/2014/main" id="{550E84B1-2135-02D2-C3B0-5BB066A1831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989133" y="4360470"/>
              <a:ext cx="1332000" cy="0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單箭頭接點 27">
              <a:extLst>
                <a:ext uri="{FF2B5EF4-FFF2-40B4-BE49-F238E27FC236}">
                  <a16:creationId xmlns:a16="http://schemas.microsoft.com/office/drawing/2014/main" id="{18738760-86D0-5374-B355-F40CE22E8464}"/>
                </a:ext>
              </a:extLst>
            </p:cNvPr>
            <p:cNvCxnSpPr>
              <a:cxnSpLocks/>
            </p:cNvCxnSpPr>
            <p:nvPr/>
          </p:nvCxnSpPr>
          <p:spPr>
            <a:xfrm>
              <a:off x="5013401" y="4500953"/>
              <a:ext cx="1332000" cy="0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矩形 30">
              <a:extLst>
                <a:ext uri="{FF2B5EF4-FFF2-40B4-BE49-F238E27FC236}">
                  <a16:creationId xmlns:a16="http://schemas.microsoft.com/office/drawing/2014/main" id="{583A26F8-5A47-0FCC-28C4-2CFF1F877E1F}"/>
                </a:ext>
              </a:extLst>
            </p:cNvPr>
            <p:cNvSpPr/>
            <p:nvPr/>
          </p:nvSpPr>
          <p:spPr>
            <a:xfrm>
              <a:off x="3315062" y="2672211"/>
              <a:ext cx="808232" cy="453359"/>
            </a:xfrm>
            <a:prstGeom prst="rect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說明此案之角色</a:t>
              </a:r>
              <a:endParaRPr lang="en-US" altLang="zh-TW" sz="12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2" name="文字方塊 31">
              <a:extLst>
                <a:ext uri="{FF2B5EF4-FFF2-40B4-BE49-F238E27FC236}">
                  <a16:creationId xmlns:a16="http://schemas.microsoft.com/office/drawing/2014/main" id="{F20E8C12-C58B-65A2-2819-83DA08711541}"/>
                </a:ext>
              </a:extLst>
            </p:cNvPr>
            <p:cNvSpPr txBox="1"/>
            <p:nvPr/>
          </p:nvSpPr>
          <p:spPr>
            <a:xfrm>
              <a:off x="3072240" y="3896186"/>
              <a:ext cx="17145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b="1" dirty="0">
                  <a:solidFill>
                    <a:srgbClr val="00206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聯合提案者</a:t>
              </a:r>
              <a:endParaRPr lang="en-US" altLang="zh-TW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/>
              <a:r>
                <a:rPr lang="en-US" altLang="zh-TW" b="1" u="sng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</a:t>
              </a:r>
              <a:r>
                <a:rPr lang="zh-TW" altLang="en-US" b="1" u="sng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企業名稱</a:t>
              </a:r>
              <a:r>
                <a:rPr lang="en-US" altLang="zh-TW" b="1" u="sng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)</a:t>
              </a:r>
              <a:endParaRPr lang="zh-TW" altLang="en-US" b="1" u="sng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3" name="文字方塊 32">
              <a:extLst>
                <a:ext uri="{FF2B5EF4-FFF2-40B4-BE49-F238E27FC236}">
                  <a16:creationId xmlns:a16="http://schemas.microsoft.com/office/drawing/2014/main" id="{C7767406-24D0-F732-9BED-B8517C1B7FE1}"/>
                </a:ext>
              </a:extLst>
            </p:cNvPr>
            <p:cNvSpPr txBox="1"/>
            <p:nvPr/>
          </p:nvSpPr>
          <p:spPr>
            <a:xfrm>
              <a:off x="4769424" y="1673739"/>
              <a:ext cx="17145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b="1" dirty="0">
                  <a:solidFill>
                    <a:srgbClr val="00206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主要提案者</a:t>
              </a:r>
              <a:endParaRPr lang="en-US" altLang="zh-TW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/>
              <a:r>
                <a:rPr lang="en-US" altLang="zh-TW" b="1" u="sng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</a:t>
              </a:r>
              <a:r>
                <a:rPr lang="zh-TW" altLang="en-US" b="1" u="sng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企業名稱</a:t>
              </a:r>
              <a:r>
                <a:rPr lang="en-US" altLang="zh-TW" b="1" u="sng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)</a:t>
              </a:r>
              <a:endParaRPr lang="zh-TW" altLang="en-US" b="1" u="sng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4" name="文字方塊 33">
              <a:extLst>
                <a:ext uri="{FF2B5EF4-FFF2-40B4-BE49-F238E27FC236}">
                  <a16:creationId xmlns:a16="http://schemas.microsoft.com/office/drawing/2014/main" id="{CBA90FF0-D799-794D-D892-663E0BE958B7}"/>
                </a:ext>
              </a:extLst>
            </p:cNvPr>
            <p:cNvSpPr txBox="1"/>
            <p:nvPr/>
          </p:nvSpPr>
          <p:spPr>
            <a:xfrm>
              <a:off x="6458337" y="3955318"/>
              <a:ext cx="17145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b="1" dirty="0">
                  <a:solidFill>
                    <a:srgbClr val="00206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聯合提案者</a:t>
              </a:r>
              <a:endParaRPr lang="en-US" altLang="zh-TW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/>
              <a:r>
                <a:rPr lang="en-US" altLang="zh-TW" b="1" u="sng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</a:t>
              </a:r>
              <a:r>
                <a:rPr lang="zh-TW" altLang="en-US" b="1" u="sng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企業名稱</a:t>
              </a:r>
              <a:r>
                <a:rPr lang="en-US" altLang="zh-TW" b="1" u="sng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)</a:t>
              </a:r>
              <a:endParaRPr lang="zh-TW" altLang="en-US" b="1" u="sng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" name="矩形 15">
              <a:extLst>
                <a:ext uri="{FF2B5EF4-FFF2-40B4-BE49-F238E27FC236}">
                  <a16:creationId xmlns:a16="http://schemas.microsoft.com/office/drawing/2014/main" id="{6BBCCBF8-86FC-DFAD-48BE-2EB753AB150A}"/>
                </a:ext>
              </a:extLst>
            </p:cNvPr>
            <p:cNvSpPr/>
            <p:nvPr/>
          </p:nvSpPr>
          <p:spPr>
            <a:xfrm>
              <a:off x="4790623" y="3030048"/>
              <a:ext cx="812961" cy="449390"/>
            </a:xfrm>
            <a:prstGeom prst="rect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說明此案之角色</a:t>
              </a:r>
            </a:p>
          </p:txBody>
        </p:sp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F9FD2D05-64C0-B510-B0D7-7E831873303C}"/>
                </a:ext>
              </a:extLst>
            </p:cNvPr>
            <p:cNvSpPr/>
            <p:nvPr/>
          </p:nvSpPr>
          <p:spPr>
            <a:xfrm>
              <a:off x="5669010" y="3035940"/>
              <a:ext cx="812961" cy="462476"/>
            </a:xfrm>
            <a:prstGeom prst="rect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說明此案之角色</a:t>
              </a:r>
            </a:p>
          </p:txBody>
        </p:sp>
        <p:sp>
          <p:nvSpPr>
            <p:cNvPr id="22" name="矩形 21">
              <a:extLst>
                <a:ext uri="{FF2B5EF4-FFF2-40B4-BE49-F238E27FC236}">
                  <a16:creationId xmlns:a16="http://schemas.microsoft.com/office/drawing/2014/main" id="{A82C2894-4156-026A-7746-B12D56F9CE6B}"/>
                </a:ext>
              </a:extLst>
            </p:cNvPr>
            <p:cNvSpPr/>
            <p:nvPr/>
          </p:nvSpPr>
          <p:spPr>
            <a:xfrm>
              <a:off x="6812094" y="2653081"/>
              <a:ext cx="812961" cy="468793"/>
            </a:xfrm>
            <a:prstGeom prst="rect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說明此案之角色</a:t>
              </a:r>
            </a:p>
          </p:txBody>
        </p:sp>
        <p:sp>
          <p:nvSpPr>
            <p:cNvPr id="23" name="矩形 22">
              <a:extLst>
                <a:ext uri="{FF2B5EF4-FFF2-40B4-BE49-F238E27FC236}">
                  <a16:creationId xmlns:a16="http://schemas.microsoft.com/office/drawing/2014/main" id="{3ACFE748-59FA-2437-BFDD-8BB95D2DA958}"/>
                </a:ext>
              </a:extLst>
            </p:cNvPr>
            <p:cNvSpPr/>
            <p:nvPr/>
          </p:nvSpPr>
          <p:spPr>
            <a:xfrm>
              <a:off x="5220193" y="4623452"/>
              <a:ext cx="812961" cy="490604"/>
            </a:xfrm>
            <a:prstGeom prst="rect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說明此案之角色</a:t>
              </a:r>
            </a:p>
          </p:txBody>
        </p:sp>
        <p:sp>
          <p:nvSpPr>
            <p:cNvPr id="24" name="矩形 23">
              <a:extLst>
                <a:ext uri="{FF2B5EF4-FFF2-40B4-BE49-F238E27FC236}">
                  <a16:creationId xmlns:a16="http://schemas.microsoft.com/office/drawing/2014/main" id="{DB826286-B2AC-DD4C-45CE-29499AD6EDC3}"/>
                </a:ext>
              </a:extLst>
            </p:cNvPr>
            <p:cNvSpPr/>
            <p:nvPr/>
          </p:nvSpPr>
          <p:spPr>
            <a:xfrm>
              <a:off x="5221022" y="3783634"/>
              <a:ext cx="812961" cy="449390"/>
            </a:xfrm>
            <a:prstGeom prst="rect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說明此案之角色</a:t>
              </a:r>
            </a:p>
          </p:txBody>
        </p:sp>
        <p:sp>
          <p:nvSpPr>
            <p:cNvPr id="4" name="文字方塊 3">
              <a:extLst>
                <a:ext uri="{FF2B5EF4-FFF2-40B4-BE49-F238E27FC236}">
                  <a16:creationId xmlns:a16="http://schemas.microsoft.com/office/drawing/2014/main" id="{8D373F16-58E0-8FC5-A531-937C57FB80C2}"/>
                </a:ext>
              </a:extLst>
            </p:cNvPr>
            <p:cNvSpPr txBox="1"/>
            <p:nvPr/>
          </p:nvSpPr>
          <p:spPr>
            <a:xfrm>
              <a:off x="1027813" y="5567470"/>
              <a:ext cx="4265846" cy="249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1400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備註：若聯合提案者無互相之直接關聯，可刪除箭頭。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462522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C09F6B-3CEA-A31C-D9BD-C67B1BE44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投影片編號版面配置區 1">
            <a:extLst>
              <a:ext uri="{FF2B5EF4-FFF2-40B4-BE49-F238E27FC236}">
                <a16:creationId xmlns:a16="http://schemas.microsoft.com/office/drawing/2014/main" id="{73AE0CD9-3F81-BFA4-9DD3-25D1F644F14A}"/>
              </a:ext>
            </a:extLst>
          </p:cNvPr>
          <p:cNvSpPr txBox="1">
            <a:spLocks/>
          </p:cNvSpPr>
          <p:nvPr/>
        </p:nvSpPr>
        <p:spPr>
          <a:xfrm>
            <a:off x="11496906" y="6492875"/>
            <a:ext cx="695093" cy="4543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2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06AD95-9B0D-4F35-92FF-3FD74202769C}" type="slidenum">
              <a:rPr lang="zh-TW" altLang="en-US" smtClean="0"/>
              <a:pPr/>
              <a:t>17</a:t>
            </a:fld>
            <a:endParaRPr lang="zh-TW" altLang="en-US" dirty="0"/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51665221-B333-40A6-B5EE-99989CADB79B}"/>
              </a:ext>
            </a:extLst>
          </p:cNvPr>
          <p:cNvSpPr/>
          <p:nvPr/>
        </p:nvSpPr>
        <p:spPr>
          <a:xfrm>
            <a:off x="-8275" y="699805"/>
            <a:ext cx="12214747" cy="72000"/>
          </a:xfrm>
          <a:prstGeom prst="rect">
            <a:avLst/>
          </a:prstGeom>
          <a:gradFill flip="none" rotWithShape="1">
            <a:gsLst>
              <a:gs pos="0">
                <a:srgbClr val="22AEDF">
                  <a:tint val="66000"/>
                  <a:satMod val="160000"/>
                </a:srgbClr>
              </a:gs>
              <a:gs pos="50000">
                <a:srgbClr val="22AEDF">
                  <a:tint val="44500"/>
                  <a:satMod val="160000"/>
                </a:srgbClr>
              </a:gs>
              <a:gs pos="100000">
                <a:srgbClr val="22AEDF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002060"/>
              </a:solidFill>
            </a:endParaRPr>
          </a:p>
        </p:txBody>
      </p:sp>
      <p:sp>
        <p:nvSpPr>
          <p:cNvPr id="86" name="標題 1">
            <a:extLst>
              <a:ext uri="{FF2B5EF4-FFF2-40B4-BE49-F238E27FC236}">
                <a16:creationId xmlns:a16="http://schemas.microsoft.com/office/drawing/2014/main" id="{71724C65-8008-9884-0212-34706EDB220A}"/>
              </a:ext>
            </a:extLst>
          </p:cNvPr>
          <p:cNvSpPr txBox="1">
            <a:spLocks/>
          </p:cNvSpPr>
          <p:nvPr/>
        </p:nvSpPr>
        <p:spPr>
          <a:xfrm>
            <a:off x="2409191" y="171162"/>
            <a:ext cx="7373618" cy="7340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ctr"/>
            <a:endParaRPr lang="zh-TW" altLang="en-US" sz="3600" kern="0" dirty="0">
              <a:solidFill>
                <a:srgbClr val="002060"/>
              </a:solidFill>
            </a:endParaRPr>
          </a:p>
        </p:txBody>
      </p:sp>
      <p:sp>
        <p:nvSpPr>
          <p:cNvPr id="87" name="標題 1">
            <a:extLst>
              <a:ext uri="{FF2B5EF4-FFF2-40B4-BE49-F238E27FC236}">
                <a16:creationId xmlns:a16="http://schemas.microsoft.com/office/drawing/2014/main" id="{3FEB7237-E008-7FC4-550C-41B8CD0DA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612" y="162585"/>
            <a:ext cx="10515600" cy="592066"/>
          </a:xfrm>
        </p:spPr>
        <p:txBody>
          <a:bodyPr anchor="ctr">
            <a:normAutofit/>
          </a:bodyPr>
          <a:lstStyle/>
          <a:p>
            <a:pPr algn="ctr"/>
            <a:r>
              <a:rPr lang="zh-TW" altLang="en-US" sz="3600" dirty="0">
                <a:solidFill>
                  <a:srgbClr val="002060"/>
                </a:solidFill>
              </a:rPr>
              <a:t>五、計畫內容、執行方式、經費配置及時程規劃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530578EC-29CA-33AD-6A8F-4118DF812E41}"/>
              </a:ext>
            </a:extLst>
          </p:cNvPr>
          <p:cNvSpPr txBox="1"/>
          <p:nvPr/>
        </p:nvSpPr>
        <p:spPr>
          <a:xfrm>
            <a:off x="415535" y="913741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（一）計畫內容</a:t>
            </a:r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3FBD7CC5-B2A4-7C20-BE30-F3C0A5A96F88}"/>
              </a:ext>
            </a:extLst>
          </p:cNvPr>
          <p:cNvSpPr txBox="1"/>
          <p:nvPr/>
        </p:nvSpPr>
        <p:spPr>
          <a:xfrm>
            <a:off x="191571" y="6412265"/>
            <a:ext cx="5251878" cy="307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備註：可依實際狀況調整計畫架構。</a:t>
            </a:r>
          </a:p>
        </p:txBody>
      </p:sp>
      <p:grpSp>
        <p:nvGrpSpPr>
          <p:cNvPr id="23" name="群組 22">
            <a:extLst>
              <a:ext uri="{FF2B5EF4-FFF2-40B4-BE49-F238E27FC236}">
                <a16:creationId xmlns:a16="http://schemas.microsoft.com/office/drawing/2014/main" id="{EB285E79-8C6E-7275-C89D-71000F9F1435}"/>
              </a:ext>
            </a:extLst>
          </p:cNvPr>
          <p:cNvGrpSpPr/>
          <p:nvPr/>
        </p:nvGrpSpPr>
        <p:grpSpPr>
          <a:xfrm>
            <a:off x="-1178792" y="1392638"/>
            <a:ext cx="13716764" cy="4963712"/>
            <a:chOff x="-1178792" y="1392638"/>
            <a:chExt cx="13716764" cy="4963712"/>
          </a:xfrm>
        </p:grpSpPr>
        <p:graphicFrame>
          <p:nvGraphicFramePr>
            <p:cNvPr id="31" name="資料庫圖表 30">
              <a:extLst>
                <a:ext uri="{FF2B5EF4-FFF2-40B4-BE49-F238E27FC236}">
                  <a16:creationId xmlns:a16="http://schemas.microsoft.com/office/drawing/2014/main" id="{228926DE-F083-4FEB-667A-32AA9D5A51E2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041538297"/>
                </p:ext>
              </p:extLst>
            </p:nvPr>
          </p:nvGraphicFramePr>
          <p:xfrm>
            <a:off x="-1178792" y="1859974"/>
            <a:ext cx="11257974" cy="449637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32" name="Google Shape;163;p18">
              <a:extLst>
                <a:ext uri="{FF2B5EF4-FFF2-40B4-BE49-F238E27FC236}">
                  <a16:creationId xmlns:a16="http://schemas.microsoft.com/office/drawing/2014/main" id="{C88977B9-83B1-F28A-79D3-5DAA92703BF0}"/>
                </a:ext>
              </a:extLst>
            </p:cNvPr>
            <p:cNvSpPr txBox="1"/>
            <p:nvPr/>
          </p:nvSpPr>
          <p:spPr>
            <a:xfrm>
              <a:off x="8147886" y="1971530"/>
              <a:ext cx="3022339" cy="73862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altLang="zh-TW" sz="1400" b="0" i="0" u="none" strike="noStrike" cap="none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[</a:t>
              </a:r>
              <a:r>
                <a:rPr lang="zh-TW" sz="1400" b="0" i="0" u="none" strike="noStrike" cap="none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期中</a:t>
              </a:r>
              <a:r>
                <a:rPr lang="en-US" altLang="zh-TW" sz="1400" b="0" i="0" u="none" strike="noStrike" cap="none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]</a:t>
              </a:r>
              <a:r>
                <a:rPr lang="zh-TW" altLang="en-US" sz="1400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 說明</a:t>
              </a:r>
              <a:r>
                <a:rPr lang="zh-TW" altLang="en-US" sz="1400" b="0" i="0" u="none" strike="noStrike" cap="none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此工作項目之查核點內容</a:t>
              </a:r>
              <a:endParaRPr lang="en-US" sz="1400" dirty="0">
                <a:solidFill>
                  <a:schemeClr val="accent5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US" sz="1400" b="0" i="0" u="none" strike="noStrike" cap="none" dirty="0">
                <a:solidFill>
                  <a:schemeClr val="accent5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 dirty="0">
                <a:solidFill>
                  <a:schemeClr val="accent5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163;p18">
              <a:extLst>
                <a:ext uri="{FF2B5EF4-FFF2-40B4-BE49-F238E27FC236}">
                  <a16:creationId xmlns:a16="http://schemas.microsoft.com/office/drawing/2014/main" id="{5FF993D3-AE0F-0C9A-0D71-B6EB01C0CE0E}"/>
                </a:ext>
              </a:extLst>
            </p:cNvPr>
            <p:cNvSpPr txBox="1"/>
            <p:nvPr/>
          </p:nvSpPr>
          <p:spPr>
            <a:xfrm>
              <a:off x="11392924" y="1392638"/>
              <a:ext cx="1145048" cy="3077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zh-TW" altLang="en-US" sz="1400" b="1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權重</a:t>
              </a:r>
              <a:endParaRPr sz="1400" b="1" i="0" u="none" strike="noStrike" cap="none" dirty="0">
                <a:solidFill>
                  <a:schemeClr val="accent5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163;p18">
              <a:extLst>
                <a:ext uri="{FF2B5EF4-FFF2-40B4-BE49-F238E27FC236}">
                  <a16:creationId xmlns:a16="http://schemas.microsoft.com/office/drawing/2014/main" id="{1785F1CD-5CA8-6487-095D-493B0E95B1D9}"/>
                </a:ext>
              </a:extLst>
            </p:cNvPr>
            <p:cNvSpPr txBox="1"/>
            <p:nvPr/>
          </p:nvSpPr>
          <p:spPr>
            <a:xfrm>
              <a:off x="11392924" y="2133106"/>
              <a:ext cx="578427" cy="3077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altLang="zh-TW" sz="1400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__%</a:t>
              </a:r>
              <a:endParaRPr sz="1400" b="0" i="0" u="none" strike="noStrike" cap="none" dirty="0">
                <a:solidFill>
                  <a:schemeClr val="accent5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163;p18">
              <a:extLst>
                <a:ext uri="{FF2B5EF4-FFF2-40B4-BE49-F238E27FC236}">
                  <a16:creationId xmlns:a16="http://schemas.microsoft.com/office/drawing/2014/main" id="{873E518F-FC97-D65A-B3C6-E39B82B94818}"/>
                </a:ext>
              </a:extLst>
            </p:cNvPr>
            <p:cNvSpPr txBox="1"/>
            <p:nvPr/>
          </p:nvSpPr>
          <p:spPr>
            <a:xfrm>
              <a:off x="11426852" y="2998571"/>
              <a:ext cx="578427" cy="3077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altLang="zh-TW" sz="1400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__%</a:t>
              </a:r>
              <a:endParaRPr sz="1400" b="0" i="0" u="none" strike="noStrike" cap="none" dirty="0">
                <a:solidFill>
                  <a:schemeClr val="accent5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163;p18">
              <a:extLst>
                <a:ext uri="{FF2B5EF4-FFF2-40B4-BE49-F238E27FC236}">
                  <a16:creationId xmlns:a16="http://schemas.microsoft.com/office/drawing/2014/main" id="{5277F369-F3B5-B0A2-8DBB-E83D37CCE5D7}"/>
                </a:ext>
              </a:extLst>
            </p:cNvPr>
            <p:cNvSpPr txBox="1"/>
            <p:nvPr/>
          </p:nvSpPr>
          <p:spPr>
            <a:xfrm>
              <a:off x="11426852" y="3800426"/>
              <a:ext cx="578427" cy="3077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altLang="zh-TW" sz="1400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__%</a:t>
              </a:r>
              <a:endParaRPr sz="1400" b="0" i="0" u="none" strike="noStrike" cap="none" dirty="0">
                <a:solidFill>
                  <a:schemeClr val="accent5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163;p18">
              <a:extLst>
                <a:ext uri="{FF2B5EF4-FFF2-40B4-BE49-F238E27FC236}">
                  <a16:creationId xmlns:a16="http://schemas.microsoft.com/office/drawing/2014/main" id="{4BB4DE72-52FA-0EFD-99D3-D6F71099B9EB}"/>
                </a:ext>
              </a:extLst>
            </p:cNvPr>
            <p:cNvSpPr txBox="1"/>
            <p:nvPr/>
          </p:nvSpPr>
          <p:spPr>
            <a:xfrm>
              <a:off x="11426852" y="4904015"/>
              <a:ext cx="578427" cy="3077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altLang="zh-TW" sz="1400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__%</a:t>
              </a:r>
              <a:endParaRPr sz="1400" b="0" i="0" u="none" strike="noStrike" cap="none" dirty="0">
                <a:solidFill>
                  <a:schemeClr val="accent5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163;p18">
              <a:extLst>
                <a:ext uri="{FF2B5EF4-FFF2-40B4-BE49-F238E27FC236}">
                  <a16:creationId xmlns:a16="http://schemas.microsoft.com/office/drawing/2014/main" id="{D5BC5FFB-DE7D-6F34-93B8-8547EDA1370E}"/>
                </a:ext>
              </a:extLst>
            </p:cNvPr>
            <p:cNvSpPr txBox="1"/>
            <p:nvPr/>
          </p:nvSpPr>
          <p:spPr>
            <a:xfrm>
              <a:off x="11441022" y="5699868"/>
              <a:ext cx="578427" cy="3077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altLang="zh-TW" sz="1400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__%</a:t>
              </a:r>
              <a:endParaRPr sz="1400" b="0" i="0" u="none" strike="noStrike" cap="none" dirty="0">
                <a:solidFill>
                  <a:schemeClr val="accent5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163;p18">
              <a:extLst>
                <a:ext uri="{FF2B5EF4-FFF2-40B4-BE49-F238E27FC236}">
                  <a16:creationId xmlns:a16="http://schemas.microsoft.com/office/drawing/2014/main" id="{5FB8945D-C02C-A83C-C3E7-0E187E8B11B5}"/>
                </a:ext>
              </a:extLst>
            </p:cNvPr>
            <p:cNvSpPr txBox="1"/>
            <p:nvPr/>
          </p:nvSpPr>
          <p:spPr>
            <a:xfrm>
              <a:off x="8147885" y="2829572"/>
              <a:ext cx="3022339" cy="73862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altLang="zh-TW" sz="1400" b="0" i="0" u="none" strike="noStrike" cap="none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[</a:t>
              </a:r>
              <a:r>
                <a:rPr lang="zh-TW" sz="1400" b="0" i="0" u="none" strike="noStrike" cap="none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期</a:t>
              </a:r>
              <a:r>
                <a:rPr lang="zh-TW" altLang="en-US" sz="1400" b="0" i="0" u="none" strike="noStrike" cap="none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末</a:t>
              </a:r>
              <a:r>
                <a:rPr lang="en-US" altLang="zh-TW" sz="1400" b="0" i="0" u="none" strike="noStrike" cap="none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]</a:t>
              </a:r>
              <a:r>
                <a:rPr lang="zh-TW" altLang="en-US" sz="1400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 說明</a:t>
              </a:r>
              <a:r>
                <a:rPr lang="zh-TW" altLang="en-US" sz="1400" b="0" i="0" u="none" strike="noStrike" cap="none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此工作項目之查核點內容</a:t>
              </a:r>
              <a:endParaRPr lang="en-US" altLang="zh-TW" sz="1400" b="0" i="0" u="none" strike="noStrike" cap="none" dirty="0">
                <a:solidFill>
                  <a:schemeClr val="accent5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US" sz="1400" dirty="0">
                <a:solidFill>
                  <a:schemeClr val="accent5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 dirty="0">
                <a:solidFill>
                  <a:schemeClr val="accent5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163;p18">
              <a:extLst>
                <a:ext uri="{FF2B5EF4-FFF2-40B4-BE49-F238E27FC236}">
                  <a16:creationId xmlns:a16="http://schemas.microsoft.com/office/drawing/2014/main" id="{1CED34BC-FCD9-3524-DC7F-4BB2654A4E21}"/>
                </a:ext>
              </a:extLst>
            </p:cNvPr>
            <p:cNvSpPr txBox="1"/>
            <p:nvPr/>
          </p:nvSpPr>
          <p:spPr>
            <a:xfrm>
              <a:off x="8147885" y="3771396"/>
              <a:ext cx="3022339" cy="73862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altLang="zh-TW" sz="1400" b="0" i="0" u="none" strike="noStrike" cap="none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[</a:t>
              </a:r>
              <a:r>
                <a:rPr lang="zh-TW" sz="1400" b="0" i="0" u="none" strike="noStrike" cap="none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期中</a:t>
              </a:r>
              <a:r>
                <a:rPr lang="en-US" altLang="zh-TW" sz="1400" b="0" i="0" u="none" strike="noStrike" cap="none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]</a:t>
              </a:r>
              <a:r>
                <a:rPr lang="zh-TW" altLang="en-US" sz="1400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 說明</a:t>
              </a:r>
              <a:r>
                <a:rPr lang="zh-TW" altLang="en-US" sz="1400" b="0" i="0" u="none" strike="noStrike" cap="none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此工作項目之查核點內容</a:t>
              </a:r>
              <a:endParaRPr lang="en-US" altLang="zh-TW" sz="1400" b="0" i="0" u="none" strike="noStrike" cap="none" dirty="0">
                <a:solidFill>
                  <a:schemeClr val="accent5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US" sz="1400" dirty="0">
                <a:solidFill>
                  <a:schemeClr val="accent5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 dirty="0">
                <a:solidFill>
                  <a:schemeClr val="accent5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163;p18">
              <a:extLst>
                <a:ext uri="{FF2B5EF4-FFF2-40B4-BE49-F238E27FC236}">
                  <a16:creationId xmlns:a16="http://schemas.microsoft.com/office/drawing/2014/main" id="{1EA295CB-3C40-5F1E-3DA7-2288ABA83FE1}"/>
                </a:ext>
              </a:extLst>
            </p:cNvPr>
            <p:cNvSpPr txBox="1"/>
            <p:nvPr/>
          </p:nvSpPr>
          <p:spPr>
            <a:xfrm>
              <a:off x="8147884" y="4695744"/>
              <a:ext cx="3022339" cy="73862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altLang="zh-TW" sz="1400" b="0" i="0" u="none" strike="noStrike" cap="none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[</a:t>
              </a:r>
              <a:r>
                <a:rPr lang="zh-TW" sz="1400" b="0" i="0" u="none" strike="noStrike" cap="none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期中</a:t>
              </a:r>
              <a:r>
                <a:rPr lang="en-US" altLang="zh-TW" sz="1400" b="0" i="0" u="none" strike="noStrike" cap="none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]</a:t>
              </a:r>
              <a:r>
                <a:rPr lang="zh-TW" altLang="en-US" sz="1400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 說明</a:t>
              </a:r>
              <a:r>
                <a:rPr lang="zh-TW" altLang="en-US" sz="1400" b="0" i="0" u="none" strike="noStrike" cap="none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此工作項目之查核點內容</a:t>
              </a:r>
              <a:endParaRPr lang="en-US" altLang="zh-TW" sz="1400" b="0" i="0" u="none" strike="noStrike" cap="none" dirty="0">
                <a:solidFill>
                  <a:schemeClr val="accent5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US" sz="1400" dirty="0">
                <a:solidFill>
                  <a:schemeClr val="accent5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 dirty="0">
                <a:solidFill>
                  <a:schemeClr val="accent5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163;p18">
              <a:extLst>
                <a:ext uri="{FF2B5EF4-FFF2-40B4-BE49-F238E27FC236}">
                  <a16:creationId xmlns:a16="http://schemas.microsoft.com/office/drawing/2014/main" id="{3974C341-92D5-5ADF-B161-1FEF4071AE51}"/>
                </a:ext>
              </a:extLst>
            </p:cNvPr>
            <p:cNvSpPr txBox="1"/>
            <p:nvPr/>
          </p:nvSpPr>
          <p:spPr>
            <a:xfrm>
              <a:off x="8147884" y="5587622"/>
              <a:ext cx="3022339" cy="73862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altLang="zh-TW" sz="1400" b="0" i="0" u="none" strike="noStrike" cap="none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[</a:t>
              </a:r>
              <a:r>
                <a:rPr lang="zh-TW" sz="1400" b="0" i="0" u="none" strike="noStrike" cap="none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期</a:t>
              </a:r>
              <a:r>
                <a:rPr lang="zh-TW" altLang="en-US" sz="1400" b="0" i="0" u="none" strike="noStrike" cap="none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末</a:t>
              </a:r>
              <a:r>
                <a:rPr lang="en-US" altLang="zh-TW" sz="1400" b="0" i="0" u="none" strike="noStrike" cap="none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]</a:t>
              </a:r>
              <a:r>
                <a:rPr lang="zh-TW" altLang="en-US" sz="1400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 說明</a:t>
              </a:r>
              <a:r>
                <a:rPr lang="zh-TW" altLang="en-US" sz="1400" b="0" i="0" u="none" strike="noStrike" cap="none" dirty="0">
                  <a:solidFill>
                    <a:schemeClr val="accent5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此工作項目之查核點內容</a:t>
              </a:r>
              <a:endParaRPr lang="en-US" altLang="zh-TW" sz="1400" b="0" i="0" u="none" strike="noStrike" cap="none" dirty="0">
                <a:solidFill>
                  <a:schemeClr val="accent5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US" sz="1400" dirty="0">
                <a:solidFill>
                  <a:schemeClr val="accent5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 dirty="0">
                <a:solidFill>
                  <a:schemeClr val="accent5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169;p18">
              <a:extLst>
                <a:ext uri="{FF2B5EF4-FFF2-40B4-BE49-F238E27FC236}">
                  <a16:creationId xmlns:a16="http://schemas.microsoft.com/office/drawing/2014/main" id="{198C6CC8-EA8D-C8BB-702A-98559DBB24D7}"/>
                </a:ext>
              </a:extLst>
            </p:cNvPr>
            <p:cNvSpPr/>
            <p:nvPr/>
          </p:nvSpPr>
          <p:spPr>
            <a:xfrm>
              <a:off x="604566" y="1502905"/>
              <a:ext cx="1961768" cy="460401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19050" cap="flat" cmpd="sng">
              <a:solidFill>
                <a:schemeClr val="accent5">
                  <a:lumMod val="7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600"/>
                <a:buFont typeface="Arial"/>
                <a:buNone/>
              </a:pPr>
              <a:r>
                <a:rPr lang="zh-TW" sz="2400" b="1" i="0" u="none" strike="noStrike" cap="none" dirty="0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計畫架構圖</a:t>
              </a:r>
              <a:endParaRPr sz="1050" b="0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160;p18">
              <a:extLst>
                <a:ext uri="{FF2B5EF4-FFF2-40B4-BE49-F238E27FC236}">
                  <a16:creationId xmlns:a16="http://schemas.microsoft.com/office/drawing/2014/main" id="{C8B40AE4-4987-5DC7-9A8A-525242A8AF17}"/>
                </a:ext>
              </a:extLst>
            </p:cNvPr>
            <p:cNvSpPr/>
            <p:nvPr/>
          </p:nvSpPr>
          <p:spPr>
            <a:xfrm>
              <a:off x="415535" y="4510019"/>
              <a:ext cx="2852063" cy="103641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285750" marR="0" lvl="0" indent="-28575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Wingdings" panose="05000000000000000000" pitchFamily="2" charset="2"/>
                <a:buChar char="n"/>
              </a:pPr>
              <a:r>
                <a:rPr lang="zh-TW" altLang="en-US" sz="1400" b="1" i="0" u="none" strike="noStrike" cap="none" dirty="0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主要</a:t>
              </a:r>
              <a:r>
                <a:rPr lang="zh-TW" sz="1400" b="1" i="0" u="none" strike="noStrike" cap="none" dirty="0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提案</a:t>
              </a:r>
              <a:r>
                <a:rPr lang="zh-TW" altLang="en-US" sz="1400" b="1" i="0" u="none" strike="noStrike" cap="none" dirty="0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者</a:t>
              </a:r>
              <a:r>
                <a:rPr lang="zh-TW" sz="1400" b="0" i="0" u="none" strike="noStrike" cap="none" dirty="0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：</a:t>
              </a:r>
              <a:r>
                <a:rPr lang="en-US" altLang="zh-TW" sz="1400" b="0" i="0" u="none" strike="noStrike" cap="none" dirty="0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OOO</a:t>
              </a:r>
              <a:r>
                <a:rPr lang="zh-TW" sz="1400" b="0" i="0" u="none" strike="noStrike" cap="none" dirty="0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有限公司</a:t>
              </a:r>
              <a:endParaRPr lang="en-US" altLang="zh-TW" sz="1400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285750" marR="0" lvl="0" indent="-28575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Wingdings" panose="05000000000000000000" pitchFamily="2" charset="2"/>
                <a:buChar char="n"/>
              </a:pPr>
              <a:r>
                <a:rPr lang="zh-TW" altLang="en-US" sz="1400" b="1" dirty="0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聯合提案者</a:t>
              </a:r>
              <a:r>
                <a:rPr lang="zh-TW" altLang="en-US" sz="1400" dirty="0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：</a:t>
              </a:r>
              <a:r>
                <a:rPr lang="en-US" altLang="zh-TW" sz="1400" dirty="0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 OOO</a:t>
              </a:r>
              <a:r>
                <a:rPr lang="zh-TW" altLang="zh-TW" sz="1400" dirty="0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有限公司</a:t>
              </a:r>
              <a:r>
                <a:rPr lang="zh-TW" altLang="en-US" sz="1400" dirty="0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、</a:t>
              </a:r>
              <a:r>
                <a:rPr lang="en-US" altLang="zh-TW" sz="1400" dirty="0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 OOO</a:t>
              </a:r>
              <a:r>
                <a:rPr lang="zh-TW" altLang="zh-TW" sz="1400" dirty="0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有限公司</a:t>
              </a:r>
              <a:endParaRPr sz="1400" b="0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444513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075DA1-BB36-2ED4-F34C-34523E000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投影片編號版面配置區 1">
            <a:extLst>
              <a:ext uri="{FF2B5EF4-FFF2-40B4-BE49-F238E27FC236}">
                <a16:creationId xmlns:a16="http://schemas.microsoft.com/office/drawing/2014/main" id="{DD03F1A2-5653-2C30-FEEB-C93BEC9CEBD5}"/>
              </a:ext>
            </a:extLst>
          </p:cNvPr>
          <p:cNvSpPr txBox="1">
            <a:spLocks/>
          </p:cNvSpPr>
          <p:nvPr/>
        </p:nvSpPr>
        <p:spPr>
          <a:xfrm>
            <a:off x="11496906" y="6492875"/>
            <a:ext cx="695093" cy="4543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2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06AD95-9B0D-4F35-92FF-3FD74202769C}" type="slidenum">
              <a:rPr lang="zh-TW" altLang="en-US" smtClean="0"/>
              <a:pPr/>
              <a:t>18</a:t>
            </a:fld>
            <a:endParaRPr lang="zh-TW" altLang="en-US" dirty="0"/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7D0DE459-26FD-2190-A7B6-11EB59134078}"/>
              </a:ext>
            </a:extLst>
          </p:cNvPr>
          <p:cNvSpPr/>
          <p:nvPr/>
        </p:nvSpPr>
        <p:spPr>
          <a:xfrm>
            <a:off x="-8275" y="699805"/>
            <a:ext cx="12214747" cy="72000"/>
          </a:xfrm>
          <a:prstGeom prst="rect">
            <a:avLst/>
          </a:prstGeom>
          <a:gradFill flip="none" rotWithShape="1">
            <a:gsLst>
              <a:gs pos="0">
                <a:srgbClr val="22AEDF">
                  <a:tint val="66000"/>
                  <a:satMod val="160000"/>
                </a:srgbClr>
              </a:gs>
              <a:gs pos="50000">
                <a:srgbClr val="22AEDF">
                  <a:tint val="44500"/>
                  <a:satMod val="160000"/>
                </a:srgbClr>
              </a:gs>
              <a:gs pos="100000">
                <a:srgbClr val="22AEDF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002060"/>
              </a:solidFill>
            </a:endParaRPr>
          </a:p>
        </p:txBody>
      </p:sp>
      <p:sp>
        <p:nvSpPr>
          <p:cNvPr id="86" name="標題 1">
            <a:extLst>
              <a:ext uri="{FF2B5EF4-FFF2-40B4-BE49-F238E27FC236}">
                <a16:creationId xmlns:a16="http://schemas.microsoft.com/office/drawing/2014/main" id="{6191A32F-864F-F65E-424D-94A83FFA7A5E}"/>
              </a:ext>
            </a:extLst>
          </p:cNvPr>
          <p:cNvSpPr txBox="1">
            <a:spLocks/>
          </p:cNvSpPr>
          <p:nvPr/>
        </p:nvSpPr>
        <p:spPr>
          <a:xfrm>
            <a:off x="2409191" y="171162"/>
            <a:ext cx="7373618" cy="7340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ctr"/>
            <a:endParaRPr lang="zh-TW" altLang="en-US" sz="3600" kern="0" dirty="0">
              <a:solidFill>
                <a:srgbClr val="002060"/>
              </a:solidFill>
            </a:endParaRPr>
          </a:p>
        </p:txBody>
      </p:sp>
      <p:sp>
        <p:nvSpPr>
          <p:cNvPr id="87" name="標題 1">
            <a:extLst>
              <a:ext uri="{FF2B5EF4-FFF2-40B4-BE49-F238E27FC236}">
                <a16:creationId xmlns:a16="http://schemas.microsoft.com/office/drawing/2014/main" id="{20D388F6-7375-212C-920E-F1A8AC7AE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612" y="162585"/>
            <a:ext cx="10515600" cy="592066"/>
          </a:xfrm>
        </p:spPr>
        <p:txBody>
          <a:bodyPr anchor="ctr">
            <a:normAutofit/>
          </a:bodyPr>
          <a:lstStyle/>
          <a:p>
            <a:pPr algn="ctr"/>
            <a:r>
              <a:rPr lang="zh-TW" altLang="en-US" sz="3600" dirty="0">
                <a:solidFill>
                  <a:srgbClr val="002060"/>
                </a:solidFill>
              </a:rPr>
              <a:t>五、計畫內容、執行方式、經費配置及時程規劃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C1BA2122-97F5-D1B6-7233-3F8BF789A76B}"/>
              </a:ext>
            </a:extLst>
          </p:cNvPr>
          <p:cNvSpPr txBox="1"/>
          <p:nvPr/>
        </p:nvSpPr>
        <p:spPr>
          <a:xfrm>
            <a:off x="415535" y="913741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（二）執行方式</a:t>
            </a:r>
          </a:p>
        </p:txBody>
      </p:sp>
      <p:sp>
        <p:nvSpPr>
          <p:cNvPr id="3" name="Google Shape;169;p18">
            <a:extLst>
              <a:ext uri="{FF2B5EF4-FFF2-40B4-BE49-F238E27FC236}">
                <a16:creationId xmlns:a16="http://schemas.microsoft.com/office/drawing/2014/main" id="{363A2EED-BCA3-88BD-B98D-EF375B41AA40}"/>
              </a:ext>
            </a:extLst>
          </p:cNvPr>
          <p:cNvSpPr/>
          <p:nvPr/>
        </p:nvSpPr>
        <p:spPr>
          <a:xfrm>
            <a:off x="604566" y="1502905"/>
            <a:ext cx="2880000" cy="460401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chemeClr val="accent5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>
              <a:buClr>
                <a:srgbClr val="000000"/>
              </a:buClr>
              <a:buSzPts val="3600"/>
            </a:pPr>
            <a:r>
              <a:rPr lang="en-US" altLang="zh-TW" sz="2400" b="1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A1 OOOOO</a:t>
            </a:r>
            <a:endParaRPr sz="1050"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193C3A80-4829-7C29-DA19-F2B1C2E0A8A4}"/>
              </a:ext>
            </a:extLst>
          </p:cNvPr>
          <p:cNvSpPr txBox="1"/>
          <p:nvPr/>
        </p:nvSpPr>
        <p:spPr>
          <a:xfrm>
            <a:off x="191570" y="6412265"/>
            <a:ext cx="53363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備註：可依實際狀況調整執行方式說明，並檢附圖片示意。</a:t>
            </a:r>
          </a:p>
        </p:txBody>
      </p:sp>
    </p:spTree>
    <p:extLst>
      <p:ext uri="{BB962C8B-B14F-4D97-AF65-F5344CB8AC3E}">
        <p14:creationId xmlns:p14="http://schemas.microsoft.com/office/powerpoint/2010/main" val="12153459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D4D19F-76E4-066D-6487-06C2BDB2AB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投影片編號版面配置區 1">
            <a:extLst>
              <a:ext uri="{FF2B5EF4-FFF2-40B4-BE49-F238E27FC236}">
                <a16:creationId xmlns:a16="http://schemas.microsoft.com/office/drawing/2014/main" id="{30072468-7DCA-7800-A7B6-09825FF33D5D}"/>
              </a:ext>
            </a:extLst>
          </p:cNvPr>
          <p:cNvSpPr txBox="1">
            <a:spLocks/>
          </p:cNvSpPr>
          <p:nvPr/>
        </p:nvSpPr>
        <p:spPr>
          <a:xfrm>
            <a:off x="11496906" y="6492875"/>
            <a:ext cx="695093" cy="4543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2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06AD95-9B0D-4F35-92FF-3FD74202769C}" type="slidenum">
              <a:rPr lang="zh-TW" altLang="en-US" smtClean="0"/>
              <a:pPr/>
              <a:t>19</a:t>
            </a:fld>
            <a:endParaRPr lang="zh-TW" altLang="en-US" dirty="0"/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3EDA478F-C54D-3D52-9348-3027AE59069E}"/>
              </a:ext>
            </a:extLst>
          </p:cNvPr>
          <p:cNvSpPr/>
          <p:nvPr/>
        </p:nvSpPr>
        <p:spPr>
          <a:xfrm>
            <a:off x="-8275" y="699805"/>
            <a:ext cx="12214747" cy="72000"/>
          </a:xfrm>
          <a:prstGeom prst="rect">
            <a:avLst/>
          </a:prstGeom>
          <a:gradFill flip="none" rotWithShape="1">
            <a:gsLst>
              <a:gs pos="0">
                <a:srgbClr val="22AEDF">
                  <a:tint val="66000"/>
                  <a:satMod val="160000"/>
                </a:srgbClr>
              </a:gs>
              <a:gs pos="50000">
                <a:srgbClr val="22AEDF">
                  <a:tint val="44500"/>
                  <a:satMod val="160000"/>
                </a:srgbClr>
              </a:gs>
              <a:gs pos="100000">
                <a:srgbClr val="22AEDF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002060"/>
              </a:solidFill>
            </a:endParaRPr>
          </a:p>
        </p:txBody>
      </p:sp>
      <p:sp>
        <p:nvSpPr>
          <p:cNvPr id="86" name="標題 1">
            <a:extLst>
              <a:ext uri="{FF2B5EF4-FFF2-40B4-BE49-F238E27FC236}">
                <a16:creationId xmlns:a16="http://schemas.microsoft.com/office/drawing/2014/main" id="{CADD6B72-72E4-D30C-79F2-26A85EE78BD9}"/>
              </a:ext>
            </a:extLst>
          </p:cNvPr>
          <p:cNvSpPr txBox="1">
            <a:spLocks/>
          </p:cNvSpPr>
          <p:nvPr/>
        </p:nvSpPr>
        <p:spPr>
          <a:xfrm>
            <a:off x="2409191" y="171162"/>
            <a:ext cx="7373618" cy="7340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ctr"/>
            <a:endParaRPr lang="zh-TW" altLang="en-US" sz="3600" kern="0" dirty="0">
              <a:solidFill>
                <a:srgbClr val="002060"/>
              </a:solidFill>
            </a:endParaRPr>
          </a:p>
        </p:txBody>
      </p:sp>
      <p:sp>
        <p:nvSpPr>
          <p:cNvPr id="87" name="標題 1">
            <a:extLst>
              <a:ext uri="{FF2B5EF4-FFF2-40B4-BE49-F238E27FC236}">
                <a16:creationId xmlns:a16="http://schemas.microsoft.com/office/drawing/2014/main" id="{48B908E6-EE58-489C-DFCB-F42D05642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612" y="162585"/>
            <a:ext cx="10515600" cy="592066"/>
          </a:xfrm>
        </p:spPr>
        <p:txBody>
          <a:bodyPr anchor="ctr">
            <a:normAutofit/>
          </a:bodyPr>
          <a:lstStyle/>
          <a:p>
            <a:pPr algn="ctr"/>
            <a:r>
              <a:rPr lang="zh-TW" altLang="en-US" sz="3600" dirty="0">
                <a:solidFill>
                  <a:srgbClr val="002060"/>
                </a:solidFill>
              </a:rPr>
              <a:t>五、計畫內容、執行方式、經費配置及時程規劃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1F46190C-53CD-67A2-F48F-6FDF88E2B775}"/>
              </a:ext>
            </a:extLst>
          </p:cNvPr>
          <p:cNvSpPr txBox="1"/>
          <p:nvPr/>
        </p:nvSpPr>
        <p:spPr>
          <a:xfrm>
            <a:off x="415535" y="913741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（二）執行方式</a:t>
            </a:r>
          </a:p>
        </p:txBody>
      </p:sp>
      <p:sp>
        <p:nvSpPr>
          <p:cNvPr id="3" name="Google Shape;169;p18">
            <a:extLst>
              <a:ext uri="{FF2B5EF4-FFF2-40B4-BE49-F238E27FC236}">
                <a16:creationId xmlns:a16="http://schemas.microsoft.com/office/drawing/2014/main" id="{A2036874-5C98-B87C-736E-50D383F42D1B}"/>
              </a:ext>
            </a:extLst>
          </p:cNvPr>
          <p:cNvSpPr/>
          <p:nvPr/>
        </p:nvSpPr>
        <p:spPr>
          <a:xfrm>
            <a:off x="604566" y="1502905"/>
            <a:ext cx="2880000" cy="460401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chemeClr val="accent5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altLang="zh-TW" sz="2400" b="1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A2 OOOOO</a:t>
            </a:r>
            <a:endParaRPr sz="1050"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CC2FD923-DBE5-5680-B0F3-0B85AB5C4350}"/>
              </a:ext>
            </a:extLst>
          </p:cNvPr>
          <p:cNvSpPr txBox="1"/>
          <p:nvPr/>
        </p:nvSpPr>
        <p:spPr>
          <a:xfrm>
            <a:off x="191570" y="6412265"/>
            <a:ext cx="53363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備註：可依實際狀況調整執行方式說明，並檢附圖片示意。</a:t>
            </a:r>
          </a:p>
        </p:txBody>
      </p:sp>
    </p:spTree>
    <p:extLst>
      <p:ext uri="{BB962C8B-B14F-4D97-AF65-F5344CB8AC3E}">
        <p14:creationId xmlns:p14="http://schemas.microsoft.com/office/powerpoint/2010/main" val="4060318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52900A-476D-3B8D-6F57-A3AE91EF40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矩形 38">
            <a:extLst>
              <a:ext uri="{FF2B5EF4-FFF2-40B4-BE49-F238E27FC236}">
                <a16:creationId xmlns:a16="http://schemas.microsoft.com/office/drawing/2014/main" id="{7C371811-8888-D417-88E3-1F7A0DB818D7}"/>
              </a:ext>
            </a:extLst>
          </p:cNvPr>
          <p:cNvSpPr/>
          <p:nvPr/>
        </p:nvSpPr>
        <p:spPr>
          <a:xfrm>
            <a:off x="6096906" y="1696293"/>
            <a:ext cx="5400000" cy="1230248"/>
          </a:xfrm>
          <a:prstGeom prst="rect">
            <a:avLst/>
          </a:prstGeom>
          <a:noFill/>
          <a:ln>
            <a:solidFill>
              <a:srgbClr val="38C2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92F64D68-7A16-E139-FDB9-BCD94C650FD8}"/>
              </a:ext>
            </a:extLst>
          </p:cNvPr>
          <p:cNvSpPr/>
          <p:nvPr/>
        </p:nvSpPr>
        <p:spPr>
          <a:xfrm>
            <a:off x="564755" y="1712545"/>
            <a:ext cx="5400000" cy="1230248"/>
          </a:xfrm>
          <a:prstGeom prst="rect">
            <a:avLst/>
          </a:prstGeom>
          <a:noFill/>
          <a:ln>
            <a:solidFill>
              <a:srgbClr val="38C2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1" name="投影片編號版面配置區 1">
            <a:extLst>
              <a:ext uri="{FF2B5EF4-FFF2-40B4-BE49-F238E27FC236}">
                <a16:creationId xmlns:a16="http://schemas.microsoft.com/office/drawing/2014/main" id="{C6707797-0CD9-F14E-5439-097F47E9434B}"/>
              </a:ext>
            </a:extLst>
          </p:cNvPr>
          <p:cNvSpPr txBox="1">
            <a:spLocks/>
          </p:cNvSpPr>
          <p:nvPr/>
        </p:nvSpPr>
        <p:spPr>
          <a:xfrm>
            <a:off x="11496906" y="6492875"/>
            <a:ext cx="695093" cy="4543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2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06AD95-9B0D-4F35-92FF-3FD74202769C}" type="slidenum">
              <a:rPr lang="zh-TW" altLang="en-US" smtClean="0"/>
              <a:pPr/>
              <a:t>2</a:t>
            </a:fld>
            <a:endParaRPr lang="zh-TW" altLang="en-US" dirty="0"/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0EA0CC8D-0E75-0CD8-BA0A-41FE954E961D}"/>
              </a:ext>
            </a:extLst>
          </p:cNvPr>
          <p:cNvSpPr/>
          <p:nvPr/>
        </p:nvSpPr>
        <p:spPr>
          <a:xfrm>
            <a:off x="-8275" y="699805"/>
            <a:ext cx="12214747" cy="72000"/>
          </a:xfrm>
          <a:prstGeom prst="rect">
            <a:avLst/>
          </a:prstGeom>
          <a:gradFill flip="none" rotWithShape="1">
            <a:gsLst>
              <a:gs pos="0">
                <a:srgbClr val="22AEDF">
                  <a:tint val="66000"/>
                  <a:satMod val="160000"/>
                </a:srgbClr>
              </a:gs>
              <a:gs pos="50000">
                <a:srgbClr val="22AEDF">
                  <a:tint val="44500"/>
                  <a:satMod val="160000"/>
                </a:srgbClr>
              </a:gs>
              <a:gs pos="100000">
                <a:srgbClr val="22AEDF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002060"/>
              </a:solidFill>
            </a:endParaRPr>
          </a:p>
        </p:txBody>
      </p:sp>
      <p:sp>
        <p:nvSpPr>
          <p:cNvPr id="86" name="標題 1">
            <a:extLst>
              <a:ext uri="{FF2B5EF4-FFF2-40B4-BE49-F238E27FC236}">
                <a16:creationId xmlns:a16="http://schemas.microsoft.com/office/drawing/2014/main" id="{C3EE7FDF-7DAE-83D1-C81F-32BEEF5FA67E}"/>
              </a:ext>
            </a:extLst>
          </p:cNvPr>
          <p:cNvSpPr txBox="1">
            <a:spLocks/>
          </p:cNvSpPr>
          <p:nvPr/>
        </p:nvSpPr>
        <p:spPr>
          <a:xfrm>
            <a:off x="2409191" y="171162"/>
            <a:ext cx="7373618" cy="7340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ctr"/>
            <a:endParaRPr lang="zh-TW" altLang="en-US" sz="3600" kern="0" dirty="0">
              <a:solidFill>
                <a:srgbClr val="002060"/>
              </a:solidFill>
            </a:endParaRPr>
          </a:p>
        </p:txBody>
      </p:sp>
      <p:sp>
        <p:nvSpPr>
          <p:cNvPr id="87" name="標題 1">
            <a:extLst>
              <a:ext uri="{FF2B5EF4-FFF2-40B4-BE49-F238E27FC236}">
                <a16:creationId xmlns:a16="http://schemas.microsoft.com/office/drawing/2014/main" id="{B6E50151-733C-E8CB-A0A3-265A87D12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612" y="162585"/>
            <a:ext cx="10515600" cy="592066"/>
          </a:xfrm>
        </p:spPr>
        <p:txBody>
          <a:bodyPr anchor="ctr">
            <a:normAutofit/>
          </a:bodyPr>
          <a:lstStyle/>
          <a:p>
            <a:pPr algn="ctr"/>
            <a:r>
              <a:rPr lang="zh-TW" altLang="en-US" sz="3600" dirty="0">
                <a:solidFill>
                  <a:srgbClr val="002060"/>
                </a:solidFill>
              </a:rPr>
              <a:t>提案摘要</a:t>
            </a:r>
            <a:endParaRPr lang="zh-TW" altLang="en-US" sz="6000" dirty="0">
              <a:solidFill>
                <a:srgbClr val="002060"/>
              </a:solidFill>
            </a:endParaRPr>
          </a:p>
        </p:txBody>
      </p:sp>
      <p:grpSp>
        <p:nvGrpSpPr>
          <p:cNvPr id="27" name="群組 26">
            <a:extLst>
              <a:ext uri="{FF2B5EF4-FFF2-40B4-BE49-F238E27FC236}">
                <a16:creationId xmlns:a16="http://schemas.microsoft.com/office/drawing/2014/main" id="{CE0DAC18-BE03-EDC5-AAB8-1A9243019ECD}"/>
              </a:ext>
            </a:extLst>
          </p:cNvPr>
          <p:cNvGrpSpPr/>
          <p:nvPr/>
        </p:nvGrpSpPr>
        <p:grpSpPr>
          <a:xfrm>
            <a:off x="7822112" y="3827134"/>
            <a:ext cx="3513170" cy="2599322"/>
            <a:chOff x="7085028" y="2563432"/>
            <a:chExt cx="5100597" cy="3773826"/>
          </a:xfrm>
        </p:grpSpPr>
        <p:sp>
          <p:nvSpPr>
            <p:cNvPr id="2" name="橢圓 1">
              <a:extLst>
                <a:ext uri="{FF2B5EF4-FFF2-40B4-BE49-F238E27FC236}">
                  <a16:creationId xmlns:a16="http://schemas.microsoft.com/office/drawing/2014/main" id="{79AD2FA5-EFC5-DA46-A86B-648BD3BA73F7}"/>
                </a:ext>
              </a:extLst>
            </p:cNvPr>
            <p:cNvSpPr/>
            <p:nvPr/>
          </p:nvSpPr>
          <p:spPr>
            <a:xfrm>
              <a:off x="8945004" y="2563432"/>
              <a:ext cx="1388917" cy="1388917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200"/>
            </a:p>
          </p:txBody>
        </p:sp>
        <p:sp>
          <p:nvSpPr>
            <p:cNvPr id="3" name="橢圓 2">
              <a:extLst>
                <a:ext uri="{FF2B5EF4-FFF2-40B4-BE49-F238E27FC236}">
                  <a16:creationId xmlns:a16="http://schemas.microsoft.com/office/drawing/2014/main" id="{3C285B38-2842-F037-C076-58170CFA4A85}"/>
                </a:ext>
              </a:extLst>
            </p:cNvPr>
            <p:cNvSpPr/>
            <p:nvPr/>
          </p:nvSpPr>
          <p:spPr>
            <a:xfrm>
              <a:off x="7247820" y="4792457"/>
              <a:ext cx="1388917" cy="1388917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200"/>
            </a:p>
          </p:txBody>
        </p:sp>
        <p:sp>
          <p:nvSpPr>
            <p:cNvPr id="6" name="橢圓 5">
              <a:extLst>
                <a:ext uri="{FF2B5EF4-FFF2-40B4-BE49-F238E27FC236}">
                  <a16:creationId xmlns:a16="http://schemas.microsoft.com/office/drawing/2014/main" id="{068D45FD-0C6C-CEC9-A607-696FEAE82EBC}"/>
                </a:ext>
              </a:extLst>
            </p:cNvPr>
            <p:cNvSpPr/>
            <p:nvPr/>
          </p:nvSpPr>
          <p:spPr>
            <a:xfrm>
              <a:off x="10599972" y="4863870"/>
              <a:ext cx="1388917" cy="1388917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200"/>
            </a:p>
          </p:txBody>
        </p:sp>
        <p:cxnSp>
          <p:nvCxnSpPr>
            <p:cNvPr id="9" name="直線單箭頭接點 8">
              <a:extLst>
                <a:ext uri="{FF2B5EF4-FFF2-40B4-BE49-F238E27FC236}">
                  <a16:creationId xmlns:a16="http://schemas.microsoft.com/office/drawing/2014/main" id="{B11E9661-4048-C82A-A52E-DCD62D478D1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168158" y="3807504"/>
              <a:ext cx="819351" cy="820595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單箭頭接點 11">
              <a:extLst>
                <a:ext uri="{FF2B5EF4-FFF2-40B4-BE49-F238E27FC236}">
                  <a16:creationId xmlns:a16="http://schemas.microsoft.com/office/drawing/2014/main" id="{0BDAF175-5D2C-4E9E-9F05-A2180DBB9CD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23021" y="3920030"/>
              <a:ext cx="761684" cy="775099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單箭頭接點 16">
              <a:extLst>
                <a:ext uri="{FF2B5EF4-FFF2-40B4-BE49-F238E27FC236}">
                  <a16:creationId xmlns:a16="http://schemas.microsoft.com/office/drawing/2014/main" id="{B775DB9A-8322-B5AA-6ACB-B894184C1A5C}"/>
                </a:ext>
              </a:extLst>
            </p:cNvPr>
            <p:cNvCxnSpPr>
              <a:cxnSpLocks/>
            </p:cNvCxnSpPr>
            <p:nvPr/>
          </p:nvCxnSpPr>
          <p:spPr>
            <a:xfrm>
              <a:off x="10310191" y="3826714"/>
              <a:ext cx="730559" cy="881604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單箭頭接點 20">
              <a:extLst>
                <a:ext uri="{FF2B5EF4-FFF2-40B4-BE49-F238E27FC236}">
                  <a16:creationId xmlns:a16="http://schemas.microsoft.com/office/drawing/2014/main" id="{5012D06B-638E-D8B3-5EFE-8E2D42AB516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239750" y="3937406"/>
              <a:ext cx="665052" cy="796358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單箭頭接點 24">
              <a:extLst>
                <a:ext uri="{FF2B5EF4-FFF2-40B4-BE49-F238E27FC236}">
                  <a16:creationId xmlns:a16="http://schemas.microsoft.com/office/drawing/2014/main" id="{77297D90-10D3-6B0E-C705-59DB5120559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001921" y="5640608"/>
              <a:ext cx="1332000" cy="0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單箭頭接點 27">
              <a:extLst>
                <a:ext uri="{FF2B5EF4-FFF2-40B4-BE49-F238E27FC236}">
                  <a16:creationId xmlns:a16="http://schemas.microsoft.com/office/drawing/2014/main" id="{A0A2AF41-D526-957F-098C-77FC54785CAB}"/>
                </a:ext>
              </a:extLst>
            </p:cNvPr>
            <p:cNvCxnSpPr>
              <a:cxnSpLocks/>
            </p:cNvCxnSpPr>
            <p:nvPr/>
          </p:nvCxnSpPr>
          <p:spPr>
            <a:xfrm>
              <a:off x="9026189" y="5781091"/>
              <a:ext cx="1332000" cy="0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矩形 30">
              <a:extLst>
                <a:ext uri="{FF2B5EF4-FFF2-40B4-BE49-F238E27FC236}">
                  <a16:creationId xmlns:a16="http://schemas.microsoft.com/office/drawing/2014/main" id="{B4B27592-13A4-E988-AA44-FE21694374DB}"/>
                </a:ext>
              </a:extLst>
            </p:cNvPr>
            <p:cNvSpPr/>
            <p:nvPr/>
          </p:nvSpPr>
          <p:spPr>
            <a:xfrm>
              <a:off x="7211452" y="3952349"/>
              <a:ext cx="1126192" cy="449390"/>
            </a:xfrm>
            <a:prstGeom prst="rect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900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說明此案之角色</a:t>
              </a:r>
              <a:endParaRPr lang="en-US" altLang="zh-TW" sz="9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2" name="文字方塊 31">
              <a:extLst>
                <a:ext uri="{FF2B5EF4-FFF2-40B4-BE49-F238E27FC236}">
                  <a16:creationId xmlns:a16="http://schemas.microsoft.com/office/drawing/2014/main" id="{4DA13ED0-7023-6E67-C543-9CAD8E4CA3B3}"/>
                </a:ext>
              </a:extLst>
            </p:cNvPr>
            <p:cNvSpPr txBox="1"/>
            <p:nvPr/>
          </p:nvSpPr>
          <p:spPr>
            <a:xfrm>
              <a:off x="7085028" y="5176324"/>
              <a:ext cx="1714500" cy="6702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1200" b="1" dirty="0">
                  <a:solidFill>
                    <a:srgbClr val="00206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聯合提案者</a:t>
              </a:r>
              <a:endParaRPr lang="en-US" altLang="zh-TW" sz="1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/>
              <a:r>
                <a:rPr lang="en-US" altLang="zh-TW" sz="1200" b="1" u="sng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</a:t>
              </a:r>
              <a:r>
                <a:rPr lang="zh-TW" altLang="en-US" sz="1200" b="1" u="sng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企業名稱</a:t>
              </a:r>
              <a:r>
                <a:rPr lang="en-US" altLang="zh-TW" sz="1200" b="1" u="sng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)</a:t>
              </a:r>
              <a:endParaRPr lang="zh-TW" altLang="en-US" sz="1200" b="1" u="sng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3" name="文字方塊 32">
              <a:extLst>
                <a:ext uri="{FF2B5EF4-FFF2-40B4-BE49-F238E27FC236}">
                  <a16:creationId xmlns:a16="http://schemas.microsoft.com/office/drawing/2014/main" id="{93ECB246-2DD1-8BDD-C060-929AC39935EE}"/>
                </a:ext>
              </a:extLst>
            </p:cNvPr>
            <p:cNvSpPr txBox="1"/>
            <p:nvPr/>
          </p:nvSpPr>
          <p:spPr>
            <a:xfrm>
              <a:off x="8782212" y="2953877"/>
              <a:ext cx="1714500" cy="6702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1200" b="1" dirty="0">
                  <a:solidFill>
                    <a:srgbClr val="00206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主要提案者</a:t>
              </a:r>
              <a:endParaRPr lang="en-US" altLang="zh-TW" sz="1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/>
              <a:r>
                <a:rPr lang="en-US" altLang="zh-TW" sz="1200" b="1" u="sng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</a:t>
              </a:r>
              <a:r>
                <a:rPr lang="zh-TW" altLang="en-US" sz="1200" b="1" u="sng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企業名稱</a:t>
              </a:r>
              <a:r>
                <a:rPr lang="en-US" altLang="zh-TW" sz="1200" b="1" u="sng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)</a:t>
              </a:r>
              <a:endParaRPr lang="zh-TW" altLang="en-US" sz="1200" b="1" u="sng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4" name="文字方塊 33">
              <a:extLst>
                <a:ext uri="{FF2B5EF4-FFF2-40B4-BE49-F238E27FC236}">
                  <a16:creationId xmlns:a16="http://schemas.microsoft.com/office/drawing/2014/main" id="{9A4629E3-C55E-2498-0B4D-B4E0F81C6521}"/>
                </a:ext>
              </a:extLst>
            </p:cNvPr>
            <p:cNvSpPr txBox="1"/>
            <p:nvPr/>
          </p:nvSpPr>
          <p:spPr>
            <a:xfrm>
              <a:off x="10471125" y="5235456"/>
              <a:ext cx="1714500" cy="6702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1200" b="1" dirty="0">
                  <a:solidFill>
                    <a:srgbClr val="00206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聯合提案者</a:t>
              </a:r>
              <a:endParaRPr lang="en-US" altLang="zh-TW" sz="1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/>
              <a:r>
                <a:rPr lang="en-US" altLang="zh-TW" sz="1200" b="1" u="sng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</a:t>
              </a:r>
              <a:r>
                <a:rPr lang="zh-TW" altLang="en-US" sz="1200" b="1" u="sng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企業名稱</a:t>
              </a:r>
              <a:r>
                <a:rPr lang="en-US" altLang="zh-TW" sz="1200" b="1" u="sng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)</a:t>
              </a:r>
              <a:endParaRPr lang="zh-TW" altLang="en-US" sz="1200" b="1" u="sng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" name="矩形 15">
              <a:extLst>
                <a:ext uri="{FF2B5EF4-FFF2-40B4-BE49-F238E27FC236}">
                  <a16:creationId xmlns:a16="http://schemas.microsoft.com/office/drawing/2014/main" id="{5820D594-968E-3D4C-79C8-0F13673E4183}"/>
                </a:ext>
              </a:extLst>
            </p:cNvPr>
            <p:cNvSpPr/>
            <p:nvPr/>
          </p:nvSpPr>
          <p:spPr>
            <a:xfrm>
              <a:off x="8653395" y="4384980"/>
              <a:ext cx="948604" cy="440410"/>
            </a:xfrm>
            <a:prstGeom prst="rect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900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說明此案之角色</a:t>
              </a:r>
            </a:p>
          </p:txBody>
        </p:sp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370A51AF-C01E-B706-139E-34D6A92596FB}"/>
                </a:ext>
              </a:extLst>
            </p:cNvPr>
            <p:cNvSpPr/>
            <p:nvPr/>
          </p:nvSpPr>
          <p:spPr>
            <a:xfrm>
              <a:off x="9672237" y="4377691"/>
              <a:ext cx="963957" cy="429353"/>
            </a:xfrm>
            <a:prstGeom prst="rect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900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說明此案之角色</a:t>
              </a:r>
            </a:p>
          </p:txBody>
        </p:sp>
        <p:sp>
          <p:nvSpPr>
            <p:cNvPr id="22" name="矩形 21">
              <a:extLst>
                <a:ext uri="{FF2B5EF4-FFF2-40B4-BE49-F238E27FC236}">
                  <a16:creationId xmlns:a16="http://schemas.microsoft.com/office/drawing/2014/main" id="{83D66D58-1C58-3D32-2F1E-24B0AAECEB17}"/>
                </a:ext>
              </a:extLst>
            </p:cNvPr>
            <p:cNvSpPr/>
            <p:nvPr/>
          </p:nvSpPr>
          <p:spPr>
            <a:xfrm>
              <a:off x="10824881" y="3933221"/>
              <a:ext cx="1051222" cy="454534"/>
            </a:xfrm>
            <a:prstGeom prst="rect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900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說明此案之角色</a:t>
              </a:r>
            </a:p>
          </p:txBody>
        </p:sp>
        <p:sp>
          <p:nvSpPr>
            <p:cNvPr id="23" name="矩形 22">
              <a:extLst>
                <a:ext uri="{FF2B5EF4-FFF2-40B4-BE49-F238E27FC236}">
                  <a16:creationId xmlns:a16="http://schemas.microsoft.com/office/drawing/2014/main" id="{4F78B0D2-743B-84A5-37C3-4D97F6294D23}"/>
                </a:ext>
              </a:extLst>
            </p:cNvPr>
            <p:cNvSpPr/>
            <p:nvPr/>
          </p:nvSpPr>
          <p:spPr>
            <a:xfrm>
              <a:off x="9178410" y="5899534"/>
              <a:ext cx="1006770" cy="437724"/>
            </a:xfrm>
            <a:prstGeom prst="rect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900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說明此案之角色</a:t>
              </a:r>
            </a:p>
          </p:txBody>
        </p:sp>
        <p:sp>
          <p:nvSpPr>
            <p:cNvPr id="24" name="矩形 23">
              <a:extLst>
                <a:ext uri="{FF2B5EF4-FFF2-40B4-BE49-F238E27FC236}">
                  <a16:creationId xmlns:a16="http://schemas.microsoft.com/office/drawing/2014/main" id="{17FB267F-7D5E-3A22-FBCA-7CA9FF2D5954}"/>
                </a:ext>
              </a:extLst>
            </p:cNvPr>
            <p:cNvSpPr/>
            <p:nvPr/>
          </p:nvSpPr>
          <p:spPr>
            <a:xfrm>
              <a:off x="9178410" y="5085813"/>
              <a:ext cx="963957" cy="436354"/>
            </a:xfrm>
            <a:prstGeom prst="rect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900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說明此案之角色</a:t>
              </a:r>
            </a:p>
          </p:txBody>
        </p:sp>
      </p:grpSp>
      <p:sp>
        <p:nvSpPr>
          <p:cNvPr id="35" name="矩形 34">
            <a:extLst>
              <a:ext uri="{FF2B5EF4-FFF2-40B4-BE49-F238E27FC236}">
                <a16:creationId xmlns:a16="http://schemas.microsoft.com/office/drawing/2014/main" id="{2998F2DB-7E0D-A6C3-5170-01A7E6216E5E}"/>
              </a:ext>
            </a:extLst>
          </p:cNvPr>
          <p:cNvSpPr/>
          <p:nvPr/>
        </p:nvSpPr>
        <p:spPr>
          <a:xfrm>
            <a:off x="7445774" y="3065129"/>
            <a:ext cx="4041654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合作模式</a:t>
            </a: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21829802-649E-0ECA-9E36-4D8BE9315F2D}"/>
              </a:ext>
            </a:extLst>
          </p:cNvPr>
          <p:cNvSpPr/>
          <p:nvPr/>
        </p:nvSpPr>
        <p:spPr>
          <a:xfrm>
            <a:off x="564756" y="3099943"/>
            <a:ext cx="3240000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解決方案</a:t>
            </a: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4E035549-CBAC-7836-E942-2450FD82068B}"/>
              </a:ext>
            </a:extLst>
          </p:cNvPr>
          <p:cNvSpPr/>
          <p:nvPr/>
        </p:nvSpPr>
        <p:spPr>
          <a:xfrm>
            <a:off x="4040505" y="3065129"/>
            <a:ext cx="3169520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預期效益</a:t>
            </a:r>
          </a:p>
        </p:txBody>
      </p:sp>
      <p:sp>
        <p:nvSpPr>
          <p:cNvPr id="38" name="箭號: 向右 37">
            <a:extLst>
              <a:ext uri="{FF2B5EF4-FFF2-40B4-BE49-F238E27FC236}">
                <a16:creationId xmlns:a16="http://schemas.microsoft.com/office/drawing/2014/main" id="{82476C3C-B35E-7646-64C1-A66CB6581618}"/>
              </a:ext>
            </a:extLst>
          </p:cNvPr>
          <p:cNvSpPr/>
          <p:nvPr/>
        </p:nvSpPr>
        <p:spPr>
          <a:xfrm>
            <a:off x="3804756" y="3158462"/>
            <a:ext cx="235749" cy="369333"/>
          </a:xfrm>
          <a:prstGeom prst="rightArrow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0" name="文字方塊 39">
            <a:extLst>
              <a:ext uri="{FF2B5EF4-FFF2-40B4-BE49-F238E27FC236}">
                <a16:creationId xmlns:a16="http://schemas.microsoft.com/office/drawing/2014/main" id="{644AF33D-D78E-0EBE-8962-1AAB0CD59C31}"/>
              </a:ext>
            </a:extLst>
          </p:cNvPr>
          <p:cNvSpPr txBox="1"/>
          <p:nvPr/>
        </p:nvSpPr>
        <p:spPr>
          <a:xfrm>
            <a:off x="7394087" y="3739337"/>
            <a:ext cx="18899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說明角色貢獻與關聯</a:t>
            </a:r>
            <a:r>
              <a:rPr lang="en-US" altLang="zh-TW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4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BF7498D5-6576-7DC1-198C-BE50953E84A6}"/>
              </a:ext>
            </a:extLst>
          </p:cNvPr>
          <p:cNvSpPr/>
          <p:nvPr/>
        </p:nvSpPr>
        <p:spPr>
          <a:xfrm>
            <a:off x="564756" y="3714293"/>
            <a:ext cx="3240000" cy="2824404"/>
          </a:xfrm>
          <a:prstGeom prst="rect">
            <a:avLst/>
          </a:prstGeom>
          <a:solidFill>
            <a:srgbClr val="D0D8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id="{C3FF7C75-B0DC-8AC2-777A-E94B867CDFEC}"/>
              </a:ext>
            </a:extLst>
          </p:cNvPr>
          <p:cNvSpPr/>
          <p:nvPr/>
        </p:nvSpPr>
        <p:spPr>
          <a:xfrm>
            <a:off x="4027636" y="3714293"/>
            <a:ext cx="3169519" cy="2824404"/>
          </a:xfrm>
          <a:prstGeom prst="rect">
            <a:avLst/>
          </a:prstGeom>
          <a:solidFill>
            <a:srgbClr val="D0D8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id="{8B115719-E836-0970-0F95-1FE401259835}"/>
              </a:ext>
            </a:extLst>
          </p:cNvPr>
          <p:cNvSpPr/>
          <p:nvPr/>
        </p:nvSpPr>
        <p:spPr>
          <a:xfrm>
            <a:off x="564756" y="912287"/>
            <a:ext cx="10932150" cy="456714"/>
          </a:xfrm>
          <a:prstGeom prst="rect">
            <a:avLst/>
          </a:prstGeom>
          <a:solidFill>
            <a:srgbClr val="EDF1F9"/>
          </a:solidFill>
          <a:ln>
            <a:solidFill>
              <a:srgbClr val="EDF1F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計畫名稱</a:t>
            </a:r>
            <a:r>
              <a:rPr lang="en-US" altLang="zh-TW" sz="2400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2400" b="1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408DBF7F-EEB8-5760-EFEB-64C5B5E9B1A5}"/>
              </a:ext>
            </a:extLst>
          </p:cNvPr>
          <p:cNvSpPr/>
          <p:nvPr/>
        </p:nvSpPr>
        <p:spPr>
          <a:xfrm>
            <a:off x="564756" y="1467503"/>
            <a:ext cx="3240000" cy="369333"/>
          </a:xfrm>
          <a:prstGeom prst="rect">
            <a:avLst/>
          </a:prstGeom>
          <a:solidFill>
            <a:srgbClr val="38C2B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合作動機與願景目標</a:t>
            </a: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80057A23-4F7C-B99B-CFAA-C36DEDEA2576}"/>
              </a:ext>
            </a:extLst>
          </p:cNvPr>
          <p:cNvSpPr txBox="1"/>
          <p:nvPr/>
        </p:nvSpPr>
        <p:spPr>
          <a:xfrm>
            <a:off x="533954" y="1895355"/>
            <a:ext cx="53745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TW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描述提案三方共同面臨之困境，希望透過此輔導專案，如何建立可長可久的合作模式，並達成共同的願景目標。</a:t>
            </a:r>
            <a:r>
              <a:rPr lang="en-US" altLang="zh-TW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algn="just"/>
            <a:endParaRPr lang="en-US" altLang="zh-TW" sz="14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endParaRPr lang="zh-TW" altLang="en-US" sz="14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D0813A47-B887-9858-0CFB-B2CF5B89004F}"/>
              </a:ext>
            </a:extLst>
          </p:cNvPr>
          <p:cNvSpPr/>
          <p:nvPr/>
        </p:nvSpPr>
        <p:spPr>
          <a:xfrm>
            <a:off x="6094872" y="1464928"/>
            <a:ext cx="3240000" cy="369333"/>
          </a:xfrm>
          <a:prstGeom prst="rect">
            <a:avLst/>
          </a:prstGeom>
          <a:solidFill>
            <a:srgbClr val="38C2B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共創價值主張</a:t>
            </a:r>
          </a:p>
        </p:txBody>
      </p:sp>
      <p:sp>
        <p:nvSpPr>
          <p:cNvPr id="51" name="文字方塊 50">
            <a:extLst>
              <a:ext uri="{FF2B5EF4-FFF2-40B4-BE49-F238E27FC236}">
                <a16:creationId xmlns:a16="http://schemas.microsoft.com/office/drawing/2014/main" id="{C83BEF6B-AD74-770C-46ED-E66B8E71CFBE}"/>
              </a:ext>
            </a:extLst>
          </p:cNvPr>
          <p:cNvSpPr txBox="1"/>
          <p:nvPr/>
        </p:nvSpPr>
        <p:spPr>
          <a:xfrm>
            <a:off x="6066032" y="1887173"/>
            <a:ext cx="53999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TW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描述目標客群輪廓與痛點，藉此輔導專案可滿足目標客群什麼需求，並獲得什麼利益或好處？</a:t>
            </a:r>
            <a:r>
              <a:rPr lang="en-US" altLang="zh-TW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algn="just"/>
            <a:endParaRPr lang="en-US" altLang="zh-TW" sz="14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endParaRPr lang="zh-TW" altLang="en-US" sz="14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6" name="箭號: 向右 55">
            <a:extLst>
              <a:ext uri="{FF2B5EF4-FFF2-40B4-BE49-F238E27FC236}">
                <a16:creationId xmlns:a16="http://schemas.microsoft.com/office/drawing/2014/main" id="{FF854B84-21E5-BA08-D2B0-27205DFF415D}"/>
              </a:ext>
            </a:extLst>
          </p:cNvPr>
          <p:cNvSpPr/>
          <p:nvPr/>
        </p:nvSpPr>
        <p:spPr>
          <a:xfrm>
            <a:off x="7210025" y="3101360"/>
            <a:ext cx="235749" cy="369333"/>
          </a:xfrm>
          <a:prstGeom prst="rightArrow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031D1EA8-9904-2D8D-0586-44CA085EFA31}"/>
              </a:ext>
            </a:extLst>
          </p:cNvPr>
          <p:cNvSpPr txBox="1"/>
          <p:nvPr/>
        </p:nvSpPr>
        <p:spPr>
          <a:xfrm>
            <a:off x="513718" y="3772812"/>
            <a:ext cx="3342076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欲提案的工作項目，需對應面臨之困境，並可長久推動</a:t>
            </a:r>
            <a:r>
              <a:rPr lang="en-US" altLang="zh-TW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br>
              <a:rPr lang="en-US" altLang="zh-TW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1400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1400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重點方向 </a:t>
            </a:r>
            <a:endParaRPr lang="en-US" altLang="zh-TW" sz="1400" b="1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□</a:t>
            </a:r>
            <a:r>
              <a:rPr lang="zh-TW" altLang="en-US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數位應用   </a:t>
            </a:r>
            <a:r>
              <a:rPr lang="en-US" altLang="zh-TW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□</a:t>
            </a:r>
            <a:r>
              <a:rPr lang="zh-TW" altLang="en-US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永續應用</a:t>
            </a:r>
            <a:br>
              <a:rPr lang="en-US" altLang="zh-TW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1400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2. </a:t>
            </a:r>
            <a:r>
              <a:rPr lang="zh-TW" altLang="en-US" sz="1400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工作項目 </a:t>
            </a:r>
            <a:r>
              <a:rPr lang="en-US" altLang="zh-TW" sz="1400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400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至少兩項</a:t>
            </a:r>
            <a:r>
              <a:rPr lang="en-US" altLang="zh-TW" sz="1400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400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br>
              <a:rPr lang="en-US" altLang="zh-TW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□ </a:t>
            </a:r>
            <a:r>
              <a:rPr lang="zh-TW" altLang="en-US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品牌塑造：</a:t>
            </a:r>
            <a:r>
              <a:rPr lang="en-US" altLang="zh-TW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________________________</a:t>
            </a:r>
            <a:endParaRPr lang="zh-TW" altLang="en-US" sz="14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□ </a:t>
            </a:r>
            <a:r>
              <a:rPr lang="zh-TW" altLang="en-US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產品開發：</a:t>
            </a:r>
            <a:r>
              <a:rPr lang="en-US" altLang="zh-TW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________________________</a:t>
            </a:r>
            <a:endParaRPr lang="zh-TW" altLang="en-US" sz="14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□ </a:t>
            </a:r>
            <a:r>
              <a:rPr lang="zh-TW" altLang="en-US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體驗設計：</a:t>
            </a:r>
            <a:r>
              <a:rPr lang="en-US" altLang="zh-TW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________________________</a:t>
            </a:r>
            <a:endParaRPr lang="zh-TW" altLang="en-US" sz="14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□ </a:t>
            </a:r>
            <a:r>
              <a:rPr lang="zh-TW" altLang="en-US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市場拓展：</a:t>
            </a:r>
            <a:r>
              <a:rPr lang="en-US" altLang="zh-TW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________________________</a:t>
            </a:r>
            <a:endParaRPr lang="zh-TW" altLang="en-US" sz="14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sz="14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sz="14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359CEB17-551A-A4AD-BBCB-2B6CAE060267}"/>
              </a:ext>
            </a:extLst>
          </p:cNvPr>
          <p:cNvSpPr txBox="1"/>
          <p:nvPr/>
        </p:nvSpPr>
        <p:spPr>
          <a:xfrm>
            <a:off x="4027636" y="3772812"/>
            <a:ext cx="31093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描述可達成的量化與質化效益</a:t>
            </a:r>
            <a:r>
              <a:rPr lang="en-US" altLang="zh-TW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4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7" name="文字方塊 56">
            <a:extLst>
              <a:ext uri="{FF2B5EF4-FFF2-40B4-BE49-F238E27FC236}">
                <a16:creationId xmlns:a16="http://schemas.microsoft.com/office/drawing/2014/main" id="{58AB8AF8-70F6-ABCE-431C-F871B387EAFB}"/>
              </a:ext>
            </a:extLst>
          </p:cNvPr>
          <p:cNvSpPr txBox="1"/>
          <p:nvPr/>
        </p:nvSpPr>
        <p:spPr>
          <a:xfrm>
            <a:off x="7484940" y="6494172"/>
            <a:ext cx="4265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備註：若聯合提案者無互相之直接關聯，可刪除箭頭。</a:t>
            </a:r>
          </a:p>
        </p:txBody>
      </p:sp>
    </p:spTree>
    <p:extLst>
      <p:ext uri="{BB962C8B-B14F-4D97-AF65-F5344CB8AC3E}">
        <p14:creationId xmlns:p14="http://schemas.microsoft.com/office/powerpoint/2010/main" val="7028754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5F58C3-5DC9-C663-D817-9310B72905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投影片編號版面配置區 1">
            <a:extLst>
              <a:ext uri="{FF2B5EF4-FFF2-40B4-BE49-F238E27FC236}">
                <a16:creationId xmlns:a16="http://schemas.microsoft.com/office/drawing/2014/main" id="{588FD577-A0EC-81E7-1FF7-F512343D66CE}"/>
              </a:ext>
            </a:extLst>
          </p:cNvPr>
          <p:cNvSpPr txBox="1">
            <a:spLocks/>
          </p:cNvSpPr>
          <p:nvPr/>
        </p:nvSpPr>
        <p:spPr>
          <a:xfrm>
            <a:off x="11496906" y="6492875"/>
            <a:ext cx="695093" cy="4543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2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06AD95-9B0D-4F35-92FF-3FD74202769C}" type="slidenum">
              <a:rPr lang="zh-TW" altLang="en-US" smtClean="0"/>
              <a:pPr/>
              <a:t>20</a:t>
            </a:fld>
            <a:endParaRPr lang="zh-TW" altLang="en-US" dirty="0"/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3A796E52-3718-6D50-55FF-BC145293A742}"/>
              </a:ext>
            </a:extLst>
          </p:cNvPr>
          <p:cNvSpPr/>
          <p:nvPr/>
        </p:nvSpPr>
        <p:spPr>
          <a:xfrm>
            <a:off x="-8275" y="699805"/>
            <a:ext cx="12214747" cy="72000"/>
          </a:xfrm>
          <a:prstGeom prst="rect">
            <a:avLst/>
          </a:prstGeom>
          <a:gradFill flip="none" rotWithShape="1">
            <a:gsLst>
              <a:gs pos="0">
                <a:srgbClr val="22AEDF">
                  <a:tint val="66000"/>
                  <a:satMod val="160000"/>
                </a:srgbClr>
              </a:gs>
              <a:gs pos="50000">
                <a:srgbClr val="22AEDF">
                  <a:tint val="44500"/>
                  <a:satMod val="160000"/>
                </a:srgbClr>
              </a:gs>
              <a:gs pos="100000">
                <a:srgbClr val="22AEDF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002060"/>
              </a:solidFill>
            </a:endParaRPr>
          </a:p>
        </p:txBody>
      </p:sp>
      <p:sp>
        <p:nvSpPr>
          <p:cNvPr id="86" name="標題 1">
            <a:extLst>
              <a:ext uri="{FF2B5EF4-FFF2-40B4-BE49-F238E27FC236}">
                <a16:creationId xmlns:a16="http://schemas.microsoft.com/office/drawing/2014/main" id="{493298E3-2C6E-65C4-350C-FD218E22B376}"/>
              </a:ext>
            </a:extLst>
          </p:cNvPr>
          <p:cNvSpPr txBox="1">
            <a:spLocks/>
          </p:cNvSpPr>
          <p:nvPr/>
        </p:nvSpPr>
        <p:spPr>
          <a:xfrm>
            <a:off x="2409191" y="171162"/>
            <a:ext cx="7373618" cy="7340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ctr"/>
            <a:endParaRPr lang="zh-TW" altLang="en-US" sz="3600" kern="0" dirty="0">
              <a:solidFill>
                <a:srgbClr val="002060"/>
              </a:solidFill>
            </a:endParaRPr>
          </a:p>
        </p:txBody>
      </p:sp>
      <p:sp>
        <p:nvSpPr>
          <p:cNvPr id="87" name="標題 1">
            <a:extLst>
              <a:ext uri="{FF2B5EF4-FFF2-40B4-BE49-F238E27FC236}">
                <a16:creationId xmlns:a16="http://schemas.microsoft.com/office/drawing/2014/main" id="{FDE39392-7DE5-E0A2-596F-D3C24AA8C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612" y="162585"/>
            <a:ext cx="10515600" cy="592066"/>
          </a:xfrm>
        </p:spPr>
        <p:txBody>
          <a:bodyPr anchor="ctr">
            <a:normAutofit/>
          </a:bodyPr>
          <a:lstStyle/>
          <a:p>
            <a:pPr algn="ctr"/>
            <a:r>
              <a:rPr lang="zh-TW" altLang="en-US" sz="3600" dirty="0">
                <a:solidFill>
                  <a:srgbClr val="002060"/>
                </a:solidFill>
              </a:rPr>
              <a:t>五、計畫內容、執行方式及時程規劃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D976F8AA-F428-BF2B-C7E9-EC6D6E326E5A}"/>
              </a:ext>
            </a:extLst>
          </p:cNvPr>
          <p:cNvSpPr txBox="1"/>
          <p:nvPr/>
        </p:nvSpPr>
        <p:spPr>
          <a:xfrm>
            <a:off x="415535" y="913741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（二）執行方式</a:t>
            </a:r>
          </a:p>
        </p:txBody>
      </p:sp>
      <p:sp>
        <p:nvSpPr>
          <p:cNvPr id="3" name="Google Shape;169;p18">
            <a:extLst>
              <a:ext uri="{FF2B5EF4-FFF2-40B4-BE49-F238E27FC236}">
                <a16:creationId xmlns:a16="http://schemas.microsoft.com/office/drawing/2014/main" id="{9A2DD558-FD3F-35B3-2DD6-405867FD4308}"/>
              </a:ext>
            </a:extLst>
          </p:cNvPr>
          <p:cNvSpPr/>
          <p:nvPr/>
        </p:nvSpPr>
        <p:spPr>
          <a:xfrm>
            <a:off x="604566" y="1502905"/>
            <a:ext cx="2880000" cy="460401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chemeClr val="accent5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altLang="zh-TW" sz="2400" b="1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B1</a:t>
            </a:r>
            <a:r>
              <a:rPr lang="en-US" altLang="zh-TW" sz="2400" b="1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OOOOO</a:t>
            </a:r>
            <a:endParaRPr sz="1050"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01B30954-EFAB-9E52-3CD9-C9798FD0519B}"/>
              </a:ext>
            </a:extLst>
          </p:cNvPr>
          <p:cNvSpPr txBox="1"/>
          <p:nvPr/>
        </p:nvSpPr>
        <p:spPr>
          <a:xfrm>
            <a:off x="191570" y="6412265"/>
            <a:ext cx="53363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備註：可依實際狀況調整執行方式說明，並檢附圖片示意。</a:t>
            </a:r>
          </a:p>
        </p:txBody>
      </p:sp>
    </p:spTree>
    <p:extLst>
      <p:ext uri="{BB962C8B-B14F-4D97-AF65-F5344CB8AC3E}">
        <p14:creationId xmlns:p14="http://schemas.microsoft.com/office/powerpoint/2010/main" val="24253319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A4E915-3666-66E2-84A9-0FF434D40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投影片編號版面配置區 1">
            <a:extLst>
              <a:ext uri="{FF2B5EF4-FFF2-40B4-BE49-F238E27FC236}">
                <a16:creationId xmlns:a16="http://schemas.microsoft.com/office/drawing/2014/main" id="{427AE334-38B0-EF15-EA47-A1A2503BADAA}"/>
              </a:ext>
            </a:extLst>
          </p:cNvPr>
          <p:cNvSpPr txBox="1">
            <a:spLocks/>
          </p:cNvSpPr>
          <p:nvPr/>
        </p:nvSpPr>
        <p:spPr>
          <a:xfrm>
            <a:off x="11496906" y="6492875"/>
            <a:ext cx="695093" cy="4543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2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06AD95-9B0D-4F35-92FF-3FD74202769C}" type="slidenum">
              <a:rPr lang="zh-TW" altLang="en-US" smtClean="0"/>
              <a:pPr/>
              <a:t>21</a:t>
            </a:fld>
            <a:endParaRPr lang="zh-TW" altLang="en-US" dirty="0"/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2E0A9BB6-C935-0FD9-386B-03D704395F17}"/>
              </a:ext>
            </a:extLst>
          </p:cNvPr>
          <p:cNvSpPr/>
          <p:nvPr/>
        </p:nvSpPr>
        <p:spPr>
          <a:xfrm>
            <a:off x="-8275" y="699805"/>
            <a:ext cx="12214747" cy="72000"/>
          </a:xfrm>
          <a:prstGeom prst="rect">
            <a:avLst/>
          </a:prstGeom>
          <a:gradFill flip="none" rotWithShape="1">
            <a:gsLst>
              <a:gs pos="0">
                <a:srgbClr val="22AEDF">
                  <a:tint val="66000"/>
                  <a:satMod val="160000"/>
                </a:srgbClr>
              </a:gs>
              <a:gs pos="50000">
                <a:srgbClr val="22AEDF">
                  <a:tint val="44500"/>
                  <a:satMod val="160000"/>
                </a:srgbClr>
              </a:gs>
              <a:gs pos="100000">
                <a:srgbClr val="22AEDF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002060"/>
              </a:solidFill>
            </a:endParaRPr>
          </a:p>
        </p:txBody>
      </p:sp>
      <p:sp>
        <p:nvSpPr>
          <p:cNvPr id="86" name="標題 1">
            <a:extLst>
              <a:ext uri="{FF2B5EF4-FFF2-40B4-BE49-F238E27FC236}">
                <a16:creationId xmlns:a16="http://schemas.microsoft.com/office/drawing/2014/main" id="{16C36D1F-A35A-79B9-CDBB-4AB3ACAF32AD}"/>
              </a:ext>
            </a:extLst>
          </p:cNvPr>
          <p:cNvSpPr txBox="1">
            <a:spLocks/>
          </p:cNvSpPr>
          <p:nvPr/>
        </p:nvSpPr>
        <p:spPr>
          <a:xfrm>
            <a:off x="2409191" y="171162"/>
            <a:ext cx="7373618" cy="7340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ctr"/>
            <a:endParaRPr lang="zh-TW" altLang="en-US" sz="3600" kern="0" dirty="0">
              <a:solidFill>
                <a:srgbClr val="002060"/>
              </a:solidFill>
            </a:endParaRPr>
          </a:p>
        </p:txBody>
      </p:sp>
      <p:sp>
        <p:nvSpPr>
          <p:cNvPr id="87" name="標題 1">
            <a:extLst>
              <a:ext uri="{FF2B5EF4-FFF2-40B4-BE49-F238E27FC236}">
                <a16:creationId xmlns:a16="http://schemas.microsoft.com/office/drawing/2014/main" id="{C0D4CCAC-836E-91EB-3A47-6524E32AC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612" y="162585"/>
            <a:ext cx="10515600" cy="592066"/>
          </a:xfrm>
        </p:spPr>
        <p:txBody>
          <a:bodyPr anchor="ctr">
            <a:normAutofit/>
          </a:bodyPr>
          <a:lstStyle/>
          <a:p>
            <a:pPr algn="ctr"/>
            <a:r>
              <a:rPr lang="zh-TW" altLang="en-US" sz="3600" dirty="0">
                <a:solidFill>
                  <a:srgbClr val="002060"/>
                </a:solidFill>
              </a:rPr>
              <a:t>五、計畫內容、執行方式、經費配置及時程規劃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B0D75DA3-9BCB-5A47-C139-143ED827C97D}"/>
              </a:ext>
            </a:extLst>
          </p:cNvPr>
          <p:cNvSpPr txBox="1"/>
          <p:nvPr/>
        </p:nvSpPr>
        <p:spPr>
          <a:xfrm>
            <a:off x="415535" y="913741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（二）執行方式</a:t>
            </a:r>
          </a:p>
        </p:txBody>
      </p:sp>
      <p:sp>
        <p:nvSpPr>
          <p:cNvPr id="3" name="Google Shape;169;p18">
            <a:extLst>
              <a:ext uri="{FF2B5EF4-FFF2-40B4-BE49-F238E27FC236}">
                <a16:creationId xmlns:a16="http://schemas.microsoft.com/office/drawing/2014/main" id="{F3CF2DF2-6FF8-39C5-673B-64269C9BFB48}"/>
              </a:ext>
            </a:extLst>
          </p:cNvPr>
          <p:cNvSpPr/>
          <p:nvPr/>
        </p:nvSpPr>
        <p:spPr>
          <a:xfrm>
            <a:off x="604566" y="1502905"/>
            <a:ext cx="2880000" cy="460401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chemeClr val="accent5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altLang="zh-TW" sz="2400" b="1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B2</a:t>
            </a:r>
            <a:r>
              <a:rPr lang="en-US" altLang="zh-TW" sz="2400" b="1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OOOOO</a:t>
            </a:r>
            <a:endParaRPr sz="1050"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62638A95-00C0-2E00-FB00-F97B6F44D2C7}"/>
              </a:ext>
            </a:extLst>
          </p:cNvPr>
          <p:cNvSpPr txBox="1"/>
          <p:nvPr/>
        </p:nvSpPr>
        <p:spPr>
          <a:xfrm>
            <a:off x="191570" y="6412265"/>
            <a:ext cx="53363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備註：可依實際狀況調整執行方式說明，並檢附圖片示意。</a:t>
            </a:r>
          </a:p>
        </p:txBody>
      </p:sp>
    </p:spTree>
    <p:extLst>
      <p:ext uri="{BB962C8B-B14F-4D97-AF65-F5344CB8AC3E}">
        <p14:creationId xmlns:p14="http://schemas.microsoft.com/office/powerpoint/2010/main" val="42565433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4E8FEC-233C-EEC4-2B13-75EC8114E2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投影片編號版面配置區 1">
            <a:extLst>
              <a:ext uri="{FF2B5EF4-FFF2-40B4-BE49-F238E27FC236}">
                <a16:creationId xmlns:a16="http://schemas.microsoft.com/office/drawing/2014/main" id="{D5EDE946-D874-F28C-7DED-7A98053C9839}"/>
              </a:ext>
            </a:extLst>
          </p:cNvPr>
          <p:cNvSpPr txBox="1">
            <a:spLocks/>
          </p:cNvSpPr>
          <p:nvPr/>
        </p:nvSpPr>
        <p:spPr>
          <a:xfrm>
            <a:off x="11496906" y="6492875"/>
            <a:ext cx="695093" cy="4543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2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06AD95-9B0D-4F35-92FF-3FD74202769C}" type="slidenum">
              <a:rPr lang="zh-TW" altLang="en-US" smtClean="0"/>
              <a:pPr/>
              <a:t>22</a:t>
            </a:fld>
            <a:endParaRPr lang="zh-TW" altLang="en-US" dirty="0"/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E139101D-EBD9-45C7-BDB0-185C9CFD6CEE}"/>
              </a:ext>
            </a:extLst>
          </p:cNvPr>
          <p:cNvSpPr/>
          <p:nvPr/>
        </p:nvSpPr>
        <p:spPr>
          <a:xfrm>
            <a:off x="-8275" y="699805"/>
            <a:ext cx="12214747" cy="72000"/>
          </a:xfrm>
          <a:prstGeom prst="rect">
            <a:avLst/>
          </a:prstGeom>
          <a:gradFill flip="none" rotWithShape="1">
            <a:gsLst>
              <a:gs pos="0">
                <a:srgbClr val="22AEDF">
                  <a:tint val="66000"/>
                  <a:satMod val="160000"/>
                </a:srgbClr>
              </a:gs>
              <a:gs pos="50000">
                <a:srgbClr val="22AEDF">
                  <a:tint val="44500"/>
                  <a:satMod val="160000"/>
                </a:srgbClr>
              </a:gs>
              <a:gs pos="100000">
                <a:srgbClr val="22AEDF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002060"/>
              </a:solidFill>
            </a:endParaRPr>
          </a:p>
        </p:txBody>
      </p:sp>
      <p:sp>
        <p:nvSpPr>
          <p:cNvPr id="86" name="標題 1">
            <a:extLst>
              <a:ext uri="{FF2B5EF4-FFF2-40B4-BE49-F238E27FC236}">
                <a16:creationId xmlns:a16="http://schemas.microsoft.com/office/drawing/2014/main" id="{232DA2D4-B065-B8D6-0B75-DE1108C4E88C}"/>
              </a:ext>
            </a:extLst>
          </p:cNvPr>
          <p:cNvSpPr txBox="1">
            <a:spLocks/>
          </p:cNvSpPr>
          <p:nvPr/>
        </p:nvSpPr>
        <p:spPr>
          <a:xfrm>
            <a:off x="2409191" y="171162"/>
            <a:ext cx="7373618" cy="7340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ctr"/>
            <a:endParaRPr lang="zh-TW" altLang="en-US" sz="3600" kern="0" dirty="0">
              <a:solidFill>
                <a:srgbClr val="002060"/>
              </a:solidFill>
            </a:endParaRPr>
          </a:p>
        </p:txBody>
      </p:sp>
      <p:sp>
        <p:nvSpPr>
          <p:cNvPr id="87" name="標題 1">
            <a:extLst>
              <a:ext uri="{FF2B5EF4-FFF2-40B4-BE49-F238E27FC236}">
                <a16:creationId xmlns:a16="http://schemas.microsoft.com/office/drawing/2014/main" id="{0840BF22-FBD8-0B60-9B24-CCB8120FE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612" y="162585"/>
            <a:ext cx="10515600" cy="592066"/>
          </a:xfrm>
        </p:spPr>
        <p:txBody>
          <a:bodyPr anchor="ctr">
            <a:normAutofit/>
          </a:bodyPr>
          <a:lstStyle/>
          <a:p>
            <a:pPr algn="ctr"/>
            <a:r>
              <a:rPr lang="zh-TW" altLang="en-US" sz="3600" dirty="0">
                <a:solidFill>
                  <a:srgbClr val="002060"/>
                </a:solidFill>
              </a:rPr>
              <a:t>五、計畫內容、執行方式、經費配置及時程規劃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5DFAF280-2EAC-5A84-670A-EF2314981FDE}"/>
              </a:ext>
            </a:extLst>
          </p:cNvPr>
          <p:cNvSpPr txBox="1"/>
          <p:nvPr/>
        </p:nvSpPr>
        <p:spPr>
          <a:xfrm>
            <a:off x="415535" y="913741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（二）執行方式</a:t>
            </a:r>
          </a:p>
        </p:txBody>
      </p:sp>
      <p:sp>
        <p:nvSpPr>
          <p:cNvPr id="3" name="Google Shape;169;p18">
            <a:extLst>
              <a:ext uri="{FF2B5EF4-FFF2-40B4-BE49-F238E27FC236}">
                <a16:creationId xmlns:a16="http://schemas.microsoft.com/office/drawing/2014/main" id="{82A84DBD-D678-7D8F-27AB-66A50E069FB1}"/>
              </a:ext>
            </a:extLst>
          </p:cNvPr>
          <p:cNvSpPr/>
          <p:nvPr/>
        </p:nvSpPr>
        <p:spPr>
          <a:xfrm>
            <a:off x="604566" y="1502905"/>
            <a:ext cx="2880000" cy="460401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chemeClr val="accent5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altLang="zh-TW" sz="2400" b="1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B3</a:t>
            </a:r>
            <a:r>
              <a:rPr lang="en-US" altLang="zh-TW" sz="2400" b="1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OOOOO</a:t>
            </a:r>
            <a:endParaRPr sz="1050"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C868CCB3-4292-DD62-BFE1-84F8EDAE717B}"/>
              </a:ext>
            </a:extLst>
          </p:cNvPr>
          <p:cNvSpPr txBox="1"/>
          <p:nvPr/>
        </p:nvSpPr>
        <p:spPr>
          <a:xfrm>
            <a:off x="191570" y="6412265"/>
            <a:ext cx="53363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備註：可依實際狀況調整執行方式說明，並檢附圖片示意。</a:t>
            </a:r>
          </a:p>
        </p:txBody>
      </p:sp>
    </p:spTree>
    <p:extLst>
      <p:ext uri="{BB962C8B-B14F-4D97-AF65-F5344CB8AC3E}">
        <p14:creationId xmlns:p14="http://schemas.microsoft.com/office/powerpoint/2010/main" val="26089236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D623B4-DEFA-1C90-B128-718B8C281D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投影片編號版面配置區 1">
            <a:extLst>
              <a:ext uri="{FF2B5EF4-FFF2-40B4-BE49-F238E27FC236}">
                <a16:creationId xmlns:a16="http://schemas.microsoft.com/office/drawing/2014/main" id="{D2618E7E-10A1-2A78-702D-03BAF3D86477}"/>
              </a:ext>
            </a:extLst>
          </p:cNvPr>
          <p:cNvSpPr txBox="1">
            <a:spLocks/>
          </p:cNvSpPr>
          <p:nvPr/>
        </p:nvSpPr>
        <p:spPr>
          <a:xfrm>
            <a:off x="11496906" y="6492875"/>
            <a:ext cx="695093" cy="4543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2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06AD95-9B0D-4F35-92FF-3FD74202769C}" type="slidenum">
              <a:rPr lang="zh-TW" altLang="en-US" smtClean="0"/>
              <a:pPr/>
              <a:t>23</a:t>
            </a:fld>
            <a:endParaRPr lang="zh-TW" altLang="en-US" dirty="0"/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0937EFD2-F336-1A5B-DFFD-9701CBA1858A}"/>
              </a:ext>
            </a:extLst>
          </p:cNvPr>
          <p:cNvSpPr/>
          <p:nvPr/>
        </p:nvSpPr>
        <p:spPr>
          <a:xfrm>
            <a:off x="-8275" y="699805"/>
            <a:ext cx="12214747" cy="72000"/>
          </a:xfrm>
          <a:prstGeom prst="rect">
            <a:avLst/>
          </a:prstGeom>
          <a:gradFill flip="none" rotWithShape="1">
            <a:gsLst>
              <a:gs pos="0">
                <a:srgbClr val="22AEDF">
                  <a:tint val="66000"/>
                  <a:satMod val="160000"/>
                </a:srgbClr>
              </a:gs>
              <a:gs pos="50000">
                <a:srgbClr val="22AEDF">
                  <a:tint val="44500"/>
                  <a:satMod val="160000"/>
                </a:srgbClr>
              </a:gs>
              <a:gs pos="100000">
                <a:srgbClr val="22AEDF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002060"/>
              </a:solidFill>
            </a:endParaRPr>
          </a:p>
        </p:txBody>
      </p:sp>
      <p:sp>
        <p:nvSpPr>
          <p:cNvPr id="86" name="標題 1">
            <a:extLst>
              <a:ext uri="{FF2B5EF4-FFF2-40B4-BE49-F238E27FC236}">
                <a16:creationId xmlns:a16="http://schemas.microsoft.com/office/drawing/2014/main" id="{A02D68D2-F3EE-CF50-2A97-FA62A583EF78}"/>
              </a:ext>
            </a:extLst>
          </p:cNvPr>
          <p:cNvSpPr txBox="1">
            <a:spLocks/>
          </p:cNvSpPr>
          <p:nvPr/>
        </p:nvSpPr>
        <p:spPr>
          <a:xfrm>
            <a:off x="2409191" y="171162"/>
            <a:ext cx="7373618" cy="7340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ctr"/>
            <a:endParaRPr lang="zh-TW" altLang="en-US" sz="3600" kern="0" dirty="0">
              <a:solidFill>
                <a:srgbClr val="002060"/>
              </a:solidFill>
            </a:endParaRPr>
          </a:p>
        </p:txBody>
      </p:sp>
      <p:sp>
        <p:nvSpPr>
          <p:cNvPr id="87" name="標題 1">
            <a:extLst>
              <a:ext uri="{FF2B5EF4-FFF2-40B4-BE49-F238E27FC236}">
                <a16:creationId xmlns:a16="http://schemas.microsoft.com/office/drawing/2014/main" id="{DBFDBE54-CD63-B9D1-9962-F347F27A1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612" y="162585"/>
            <a:ext cx="10515600" cy="592066"/>
          </a:xfrm>
        </p:spPr>
        <p:txBody>
          <a:bodyPr anchor="ctr">
            <a:normAutofit/>
          </a:bodyPr>
          <a:lstStyle/>
          <a:p>
            <a:pPr algn="ctr"/>
            <a:r>
              <a:rPr lang="zh-TW" altLang="en-US" sz="3600" dirty="0">
                <a:solidFill>
                  <a:srgbClr val="002060"/>
                </a:solidFill>
              </a:rPr>
              <a:t>五、計畫內容、執行方式、經費配置及時程規劃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41E4C05C-DC3C-8EB3-B1D4-4B64070447F5}"/>
              </a:ext>
            </a:extLst>
          </p:cNvPr>
          <p:cNvSpPr txBox="1"/>
          <p:nvPr/>
        </p:nvSpPr>
        <p:spPr>
          <a:xfrm>
            <a:off x="415535" y="913741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（三）經費配置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D99BA199-517D-68E5-FDDA-EA44E2B27DB1}"/>
              </a:ext>
            </a:extLst>
          </p:cNvPr>
          <p:cNvSpPr txBox="1"/>
          <p:nvPr/>
        </p:nvSpPr>
        <p:spPr>
          <a:xfrm>
            <a:off x="191570" y="6412265"/>
            <a:ext cx="53363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備註：可依實際狀況調整經費配置說明。</a:t>
            </a:r>
          </a:p>
        </p:txBody>
      </p:sp>
      <p:graphicFrame>
        <p:nvGraphicFramePr>
          <p:cNvPr id="6" name="Google Shape;257;p29">
            <a:extLst>
              <a:ext uri="{FF2B5EF4-FFF2-40B4-BE49-F238E27FC236}">
                <a16:creationId xmlns:a16="http://schemas.microsoft.com/office/drawing/2014/main" id="{16DBB60F-EE32-58E2-A99E-D08136E816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41308000"/>
              </p:ext>
            </p:extLst>
          </p:nvPr>
        </p:nvGraphicFramePr>
        <p:xfrm>
          <a:off x="1085637" y="1787314"/>
          <a:ext cx="10151550" cy="2659805"/>
        </p:xfrm>
        <a:graphic>
          <a:graphicData uri="http://schemas.openxmlformats.org/drawingml/2006/table">
            <a:tbl>
              <a:tblPr firstRow="1">
                <a:noFill/>
              </a:tblPr>
              <a:tblGrid>
                <a:gridCol w="6146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65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76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913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91378">
                  <a:extLst>
                    <a:ext uri="{9D8B030D-6E8A-4147-A177-3AD203B41FA5}">
                      <a16:colId xmlns:a16="http://schemas.microsoft.com/office/drawing/2014/main" val="1382974729"/>
                    </a:ext>
                  </a:extLst>
                </a:gridCol>
              </a:tblGrid>
              <a:tr h="53196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zh-TW" altLang="en-US" sz="2000" b="1" i="0" u="none" strike="noStrike" kern="1200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/>
                          <a:sym typeface="Arial"/>
                        </a:rPr>
                        <a:t>序號</a:t>
                      </a:r>
                      <a:endParaRPr sz="2000" b="1" i="0" u="none" strike="noStrike" kern="1200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zh-TW" altLang="en-US" sz="2000" b="1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工作項目</a:t>
                      </a:r>
                      <a:endParaRPr sz="1400" b="1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zh-TW" altLang="en-US" sz="2000" b="1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金額</a:t>
                      </a:r>
                      <a:r>
                        <a:rPr lang="zh-TW" sz="2000" b="1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(元)</a:t>
                      </a:r>
                      <a:endParaRPr sz="2000" b="1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zh-TW" sz="2000" b="1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說明</a:t>
                      </a:r>
                      <a:endParaRPr sz="1400" b="1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zh-TW" altLang="en-US" sz="2000" b="1" i="0" u="none" strike="noStrike" kern="1200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/>
                        </a:rPr>
                        <a:t>執行單位</a:t>
                      </a:r>
                      <a:endParaRPr sz="2000" b="1" i="0" u="none" strike="noStrike" kern="1200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196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b="1" i="0" u="none" strike="noStrike" kern="1200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/>
                        </a:rPr>
                        <a:t>1</a:t>
                      </a:r>
                      <a:endParaRPr sz="2000" b="1" i="0" u="none" strike="noStrike" kern="1200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400" b="1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b="1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400" b="1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b="1" i="0" u="none" strike="noStrike" kern="1200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6357977"/>
                  </a:ext>
                </a:extLst>
              </a:tr>
              <a:tr h="53196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b="1" i="0" u="none" strike="noStrike" kern="1200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/>
                        </a:rPr>
                        <a:t>2</a:t>
                      </a:r>
                      <a:endParaRPr sz="2000" b="1" i="0" u="none" strike="noStrike" kern="1200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400" b="1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b="1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400" b="1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b="1" i="0" u="none" strike="noStrike" kern="1200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2173826"/>
                  </a:ext>
                </a:extLst>
              </a:tr>
              <a:tr h="53196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b="1" i="0" u="none" strike="noStrike" kern="1200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/>
                        </a:rPr>
                        <a:t>3</a:t>
                      </a:r>
                      <a:endParaRPr sz="2000" b="1" i="0" u="none" strike="noStrike" kern="1200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400" b="1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b="1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400" b="1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b="1" i="0" u="none" strike="noStrike" kern="1200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6669011"/>
                  </a:ext>
                </a:extLst>
              </a:tr>
              <a:tr h="531961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zh-TW" altLang="en-US" sz="2000" b="1" i="0" u="none" strike="noStrike" kern="1200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/>
                        </a:rPr>
                        <a:t>合計</a:t>
                      </a:r>
                      <a:endParaRPr sz="2000" b="1" i="0" u="none" strike="noStrike" kern="1200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400" b="1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b="1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200" marR="36200" marT="9525" marB="0" anchor="ctr"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400" b="1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b="1" i="0" u="none" strike="noStrike" kern="1200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33104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54067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4B8B33-2533-05BD-7DAB-A6DE20C662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投影片編號版面配置區 1">
            <a:extLst>
              <a:ext uri="{FF2B5EF4-FFF2-40B4-BE49-F238E27FC236}">
                <a16:creationId xmlns:a16="http://schemas.microsoft.com/office/drawing/2014/main" id="{D3ECAB17-8A42-A24C-C9C2-FB6F3B5BD4EE}"/>
              </a:ext>
            </a:extLst>
          </p:cNvPr>
          <p:cNvSpPr txBox="1">
            <a:spLocks/>
          </p:cNvSpPr>
          <p:nvPr/>
        </p:nvSpPr>
        <p:spPr>
          <a:xfrm>
            <a:off x="11496906" y="6492875"/>
            <a:ext cx="695093" cy="4543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2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06AD95-9B0D-4F35-92FF-3FD74202769C}" type="slidenum">
              <a:rPr lang="zh-TW" altLang="en-US" smtClean="0"/>
              <a:pPr/>
              <a:t>24</a:t>
            </a:fld>
            <a:endParaRPr lang="zh-TW" altLang="en-US" dirty="0"/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E81707F3-598B-88AD-D2C7-DCA55975482A}"/>
              </a:ext>
            </a:extLst>
          </p:cNvPr>
          <p:cNvSpPr/>
          <p:nvPr/>
        </p:nvSpPr>
        <p:spPr>
          <a:xfrm>
            <a:off x="-8275" y="699805"/>
            <a:ext cx="12214747" cy="72000"/>
          </a:xfrm>
          <a:prstGeom prst="rect">
            <a:avLst/>
          </a:prstGeom>
          <a:gradFill flip="none" rotWithShape="1">
            <a:gsLst>
              <a:gs pos="0">
                <a:srgbClr val="22AEDF">
                  <a:tint val="66000"/>
                  <a:satMod val="160000"/>
                </a:srgbClr>
              </a:gs>
              <a:gs pos="50000">
                <a:srgbClr val="22AEDF">
                  <a:tint val="44500"/>
                  <a:satMod val="160000"/>
                </a:srgbClr>
              </a:gs>
              <a:gs pos="100000">
                <a:srgbClr val="22AEDF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002060"/>
              </a:solidFill>
            </a:endParaRPr>
          </a:p>
        </p:txBody>
      </p:sp>
      <p:sp>
        <p:nvSpPr>
          <p:cNvPr id="86" name="標題 1">
            <a:extLst>
              <a:ext uri="{FF2B5EF4-FFF2-40B4-BE49-F238E27FC236}">
                <a16:creationId xmlns:a16="http://schemas.microsoft.com/office/drawing/2014/main" id="{AE1BE4A6-8BF0-603F-FCFF-B8F28E7F1A81}"/>
              </a:ext>
            </a:extLst>
          </p:cNvPr>
          <p:cNvSpPr txBox="1">
            <a:spLocks/>
          </p:cNvSpPr>
          <p:nvPr/>
        </p:nvSpPr>
        <p:spPr>
          <a:xfrm>
            <a:off x="2409191" y="171162"/>
            <a:ext cx="7373618" cy="7340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ctr"/>
            <a:endParaRPr lang="zh-TW" altLang="en-US" sz="3600" kern="0" dirty="0">
              <a:solidFill>
                <a:srgbClr val="002060"/>
              </a:solidFill>
            </a:endParaRPr>
          </a:p>
        </p:txBody>
      </p:sp>
      <p:sp>
        <p:nvSpPr>
          <p:cNvPr id="87" name="標題 1">
            <a:extLst>
              <a:ext uri="{FF2B5EF4-FFF2-40B4-BE49-F238E27FC236}">
                <a16:creationId xmlns:a16="http://schemas.microsoft.com/office/drawing/2014/main" id="{81981B34-0F2B-54F3-E653-0D1AA97E1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612" y="162585"/>
            <a:ext cx="10515600" cy="592066"/>
          </a:xfrm>
        </p:spPr>
        <p:txBody>
          <a:bodyPr anchor="ctr">
            <a:normAutofit/>
          </a:bodyPr>
          <a:lstStyle/>
          <a:p>
            <a:pPr algn="ctr"/>
            <a:r>
              <a:rPr lang="zh-TW" altLang="en-US" sz="3600" dirty="0">
                <a:solidFill>
                  <a:srgbClr val="002060"/>
                </a:solidFill>
              </a:rPr>
              <a:t>五、計畫內容、執行方式、經費配置及時程規劃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2DB3298C-6C79-E4B2-8C68-9AB673DA920D}"/>
              </a:ext>
            </a:extLst>
          </p:cNvPr>
          <p:cNvSpPr txBox="1"/>
          <p:nvPr/>
        </p:nvSpPr>
        <p:spPr>
          <a:xfrm>
            <a:off x="415535" y="913741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（四）時程規劃</a:t>
            </a:r>
          </a:p>
        </p:txBody>
      </p:sp>
      <p:graphicFrame>
        <p:nvGraphicFramePr>
          <p:cNvPr id="3" name="Google Shape;175;p19">
            <a:extLst>
              <a:ext uri="{FF2B5EF4-FFF2-40B4-BE49-F238E27FC236}">
                <a16:creationId xmlns:a16="http://schemas.microsoft.com/office/drawing/2014/main" id="{E8220032-2A64-9FAA-BB39-8B1715A800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71857639"/>
              </p:ext>
            </p:extLst>
          </p:nvPr>
        </p:nvGraphicFramePr>
        <p:xfrm>
          <a:off x="604565" y="2217435"/>
          <a:ext cx="10814646" cy="3940761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5474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671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2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24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58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32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2937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058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16502">
                <a:tc rowSpan="8">
                  <a:txBody>
                    <a:bodyPr/>
                    <a:lstStyle/>
                    <a:p>
                      <a:pPr marL="0" marR="1778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工</a:t>
                      </a:r>
                      <a:endParaRPr sz="2000" u="none" strike="noStrike" cap="none" dirty="0"/>
                    </a:p>
                    <a:p>
                      <a:pPr marL="0" marR="1778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作</a:t>
                      </a:r>
                      <a:endParaRPr sz="2000" u="none" strike="noStrike" cap="none" dirty="0"/>
                    </a:p>
                    <a:p>
                      <a:pPr marL="0" marR="1778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項</a:t>
                      </a:r>
                      <a:endParaRPr sz="2000" u="none" strike="noStrike" cap="none" dirty="0"/>
                    </a:p>
                    <a:p>
                      <a:pPr marL="0" marR="1778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目</a:t>
                      </a:r>
                      <a:endParaRPr sz="2000" u="none" strike="noStrike" cap="none" dirty="0"/>
                    </a:p>
                    <a:p>
                      <a:pPr marL="0" marR="1778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預</a:t>
                      </a:r>
                      <a:endParaRPr sz="2000" u="none" strike="noStrike" cap="none" dirty="0"/>
                    </a:p>
                    <a:p>
                      <a:pPr marL="0" marR="1778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定</a:t>
                      </a:r>
                      <a:endParaRPr sz="2000" u="none" strike="noStrike" cap="none" dirty="0"/>
                    </a:p>
                    <a:p>
                      <a:pPr marL="0" marR="1778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進</a:t>
                      </a:r>
                      <a:endParaRPr sz="2000" u="none" strike="noStrike" cap="none" dirty="0"/>
                    </a:p>
                    <a:p>
                      <a:pPr marL="0" marR="1778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度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月份</a:t>
                      </a:r>
                      <a:endParaRPr sz="2000" u="none" strike="noStrike" cap="none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工作項目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5月</a:t>
                      </a:r>
                      <a:endParaRPr sz="20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6月</a:t>
                      </a:r>
                      <a:endParaRPr sz="20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7月</a:t>
                      </a:r>
                      <a:endParaRPr sz="20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8月</a:t>
                      </a:r>
                      <a:endParaRPr sz="20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9月</a:t>
                      </a:r>
                      <a:endParaRPr sz="20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10月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8251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A1</a:t>
                      </a:r>
                      <a:r>
                        <a:rPr lang="en-US" alt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 OOOOO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 (7/31)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20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20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20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251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alt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B1 OOOOO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20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 (8/15)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20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20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825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  <a:tabLst/>
                        <a:defRPr/>
                      </a:pPr>
                      <a:r>
                        <a:rPr lang="en-US" alt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B2 OOOOO</a:t>
                      </a:r>
                      <a:endParaRPr lang="en-US" altLang="zh-TW"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20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 (8/15)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20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7904199"/>
                  </a:ext>
                </a:extLst>
              </a:tr>
              <a:tr h="35825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  <a:tabLst/>
                        <a:defRPr/>
                      </a:pPr>
                      <a:r>
                        <a:rPr lang="zh-TW" altLang="en-US" sz="2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期中審查</a:t>
                      </a:r>
                      <a:endParaRPr lang="en-US" altLang="zh-TW"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20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 (8/31)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1208320"/>
                  </a:ext>
                </a:extLst>
              </a:tr>
              <a:tr h="358251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alt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A2 OOOOO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20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alt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E (9/30)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20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251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alt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B3 OOOOO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20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20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alt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F (10/20)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8251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altLang="en-US" sz="2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期末審查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20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20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20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alt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G (10/31)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8251">
                <a:tc gridSpan="2">
                  <a:txBody>
                    <a:bodyPr/>
                    <a:lstStyle/>
                    <a:p>
                      <a:pPr marL="0" marR="71755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每月工作進度%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36195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10</a:t>
                      </a:r>
                      <a:endParaRPr sz="20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36195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15</a:t>
                      </a:r>
                      <a:endParaRPr sz="20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36195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15</a:t>
                      </a:r>
                      <a:endParaRPr sz="20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36195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20</a:t>
                      </a:r>
                      <a:endParaRPr sz="20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36195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20</a:t>
                      </a:r>
                      <a:endParaRPr sz="20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36195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20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8251">
                <a:tc gridSpan="2">
                  <a:txBody>
                    <a:bodyPr/>
                    <a:lstStyle/>
                    <a:p>
                      <a:pPr marL="0" marR="71755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累計工作進度%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36195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10</a:t>
                      </a:r>
                      <a:endParaRPr sz="20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36195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25</a:t>
                      </a:r>
                      <a:endParaRPr sz="20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36195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40</a:t>
                      </a:r>
                      <a:endParaRPr sz="20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36195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60</a:t>
                      </a:r>
                      <a:endParaRPr sz="20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36195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80</a:t>
                      </a:r>
                      <a:endParaRPr sz="20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36195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20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100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7775" marR="177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文字方塊 3">
            <a:extLst>
              <a:ext uri="{FF2B5EF4-FFF2-40B4-BE49-F238E27FC236}">
                <a16:creationId xmlns:a16="http://schemas.microsoft.com/office/drawing/2014/main" id="{6A63D03C-3DBA-D109-3541-CD21D7C5C6D8}"/>
              </a:ext>
            </a:extLst>
          </p:cNvPr>
          <p:cNvSpPr txBox="1"/>
          <p:nvPr/>
        </p:nvSpPr>
        <p:spPr>
          <a:xfrm>
            <a:off x="191570" y="6412265"/>
            <a:ext cx="53363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備註：請依實際狀況調整時程規劃。</a:t>
            </a:r>
          </a:p>
        </p:txBody>
      </p:sp>
      <p:sp>
        <p:nvSpPr>
          <p:cNvPr id="5" name="Google Shape;169;p18">
            <a:extLst>
              <a:ext uri="{FF2B5EF4-FFF2-40B4-BE49-F238E27FC236}">
                <a16:creationId xmlns:a16="http://schemas.microsoft.com/office/drawing/2014/main" id="{9D4AB10D-15AA-7038-3462-FE7EB1DDE06C}"/>
              </a:ext>
            </a:extLst>
          </p:cNvPr>
          <p:cNvSpPr/>
          <p:nvPr/>
        </p:nvSpPr>
        <p:spPr>
          <a:xfrm>
            <a:off x="604565" y="1502905"/>
            <a:ext cx="2150071" cy="460401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chemeClr val="accent5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zh-TW" altLang="en-US" sz="2400" b="1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預定工作進度</a:t>
            </a:r>
            <a:endParaRPr sz="1050"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" name="直線接點 6">
            <a:extLst>
              <a:ext uri="{FF2B5EF4-FFF2-40B4-BE49-F238E27FC236}">
                <a16:creationId xmlns:a16="http://schemas.microsoft.com/office/drawing/2014/main" id="{A923B5A8-077B-FED6-B431-E3D121BC29D7}"/>
              </a:ext>
            </a:extLst>
          </p:cNvPr>
          <p:cNvCxnSpPr/>
          <p:nvPr/>
        </p:nvCxnSpPr>
        <p:spPr>
          <a:xfrm>
            <a:off x="1143000" y="2234045"/>
            <a:ext cx="3564082" cy="6754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68666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9E6A6E-23B7-6956-13EB-EC0D05750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投影片編號版面配置區 1">
            <a:extLst>
              <a:ext uri="{FF2B5EF4-FFF2-40B4-BE49-F238E27FC236}">
                <a16:creationId xmlns:a16="http://schemas.microsoft.com/office/drawing/2014/main" id="{2A10A382-2126-157A-B7FD-996529CE62B3}"/>
              </a:ext>
            </a:extLst>
          </p:cNvPr>
          <p:cNvSpPr txBox="1">
            <a:spLocks/>
          </p:cNvSpPr>
          <p:nvPr/>
        </p:nvSpPr>
        <p:spPr>
          <a:xfrm>
            <a:off x="11496906" y="6492875"/>
            <a:ext cx="695093" cy="4543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2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06AD95-9B0D-4F35-92FF-3FD74202769C}" type="slidenum">
              <a:rPr lang="zh-TW" altLang="en-US" smtClean="0"/>
              <a:pPr/>
              <a:t>25</a:t>
            </a:fld>
            <a:endParaRPr lang="zh-TW" altLang="en-US" dirty="0"/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049474E1-8E77-CD9E-940B-F4D7B29804AC}"/>
              </a:ext>
            </a:extLst>
          </p:cNvPr>
          <p:cNvSpPr/>
          <p:nvPr/>
        </p:nvSpPr>
        <p:spPr>
          <a:xfrm>
            <a:off x="-8275" y="699805"/>
            <a:ext cx="12214747" cy="72000"/>
          </a:xfrm>
          <a:prstGeom prst="rect">
            <a:avLst/>
          </a:prstGeom>
          <a:gradFill flip="none" rotWithShape="1">
            <a:gsLst>
              <a:gs pos="0">
                <a:srgbClr val="22AEDF">
                  <a:tint val="66000"/>
                  <a:satMod val="160000"/>
                </a:srgbClr>
              </a:gs>
              <a:gs pos="50000">
                <a:srgbClr val="22AEDF">
                  <a:tint val="44500"/>
                  <a:satMod val="160000"/>
                </a:srgbClr>
              </a:gs>
              <a:gs pos="100000">
                <a:srgbClr val="22AEDF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002060"/>
              </a:solidFill>
            </a:endParaRPr>
          </a:p>
        </p:txBody>
      </p:sp>
      <p:sp>
        <p:nvSpPr>
          <p:cNvPr id="86" name="標題 1">
            <a:extLst>
              <a:ext uri="{FF2B5EF4-FFF2-40B4-BE49-F238E27FC236}">
                <a16:creationId xmlns:a16="http://schemas.microsoft.com/office/drawing/2014/main" id="{EC94C2BE-4C46-6A51-D613-EFB56299C6C0}"/>
              </a:ext>
            </a:extLst>
          </p:cNvPr>
          <p:cNvSpPr txBox="1">
            <a:spLocks/>
          </p:cNvSpPr>
          <p:nvPr/>
        </p:nvSpPr>
        <p:spPr>
          <a:xfrm>
            <a:off x="2409191" y="171162"/>
            <a:ext cx="7373618" cy="7340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ctr"/>
            <a:endParaRPr lang="zh-TW" altLang="en-US" sz="3600" kern="0" dirty="0">
              <a:solidFill>
                <a:srgbClr val="002060"/>
              </a:solidFill>
            </a:endParaRPr>
          </a:p>
        </p:txBody>
      </p:sp>
      <p:sp>
        <p:nvSpPr>
          <p:cNvPr id="87" name="標題 1">
            <a:extLst>
              <a:ext uri="{FF2B5EF4-FFF2-40B4-BE49-F238E27FC236}">
                <a16:creationId xmlns:a16="http://schemas.microsoft.com/office/drawing/2014/main" id="{FB912C17-83F9-4AE3-DE0D-030FC048B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612" y="162585"/>
            <a:ext cx="10515600" cy="592066"/>
          </a:xfrm>
        </p:spPr>
        <p:txBody>
          <a:bodyPr anchor="ctr">
            <a:normAutofit/>
          </a:bodyPr>
          <a:lstStyle/>
          <a:p>
            <a:pPr algn="ctr"/>
            <a:r>
              <a:rPr lang="zh-TW" altLang="en-US" sz="3600" dirty="0">
                <a:solidFill>
                  <a:srgbClr val="002060"/>
                </a:solidFill>
              </a:rPr>
              <a:t>五、計畫內容、執行方式、經費配置及時程規劃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7B9AC99A-C1F2-871B-BE76-399EE13DFEDC}"/>
              </a:ext>
            </a:extLst>
          </p:cNvPr>
          <p:cNvSpPr txBox="1"/>
          <p:nvPr/>
        </p:nvSpPr>
        <p:spPr>
          <a:xfrm>
            <a:off x="415535" y="913741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（四）時程規劃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2EC686FF-B979-00E2-9690-0A76B9A28346}"/>
              </a:ext>
            </a:extLst>
          </p:cNvPr>
          <p:cNvSpPr txBox="1"/>
          <p:nvPr/>
        </p:nvSpPr>
        <p:spPr>
          <a:xfrm>
            <a:off x="191570" y="6492875"/>
            <a:ext cx="53363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備註：請依實際狀況調整預定查核點。</a:t>
            </a:r>
          </a:p>
        </p:txBody>
      </p:sp>
      <p:sp>
        <p:nvSpPr>
          <p:cNvPr id="5" name="Google Shape;169;p18">
            <a:extLst>
              <a:ext uri="{FF2B5EF4-FFF2-40B4-BE49-F238E27FC236}">
                <a16:creationId xmlns:a16="http://schemas.microsoft.com/office/drawing/2014/main" id="{239D7D10-C998-26A9-5036-9172A3B2C95D}"/>
              </a:ext>
            </a:extLst>
          </p:cNvPr>
          <p:cNvSpPr/>
          <p:nvPr/>
        </p:nvSpPr>
        <p:spPr>
          <a:xfrm>
            <a:off x="604565" y="1502905"/>
            <a:ext cx="2150071" cy="460401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chemeClr val="accent5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zh-TW" altLang="en-US" sz="2400" b="1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預定查核點</a:t>
            </a:r>
            <a:endParaRPr sz="1050"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6" name="Google Shape;239;p26">
            <a:extLst>
              <a:ext uri="{FF2B5EF4-FFF2-40B4-BE49-F238E27FC236}">
                <a16:creationId xmlns:a16="http://schemas.microsoft.com/office/drawing/2014/main" id="{58241A5D-E940-38B4-723A-C5A2C01ED83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77353037"/>
              </p:ext>
            </p:extLst>
          </p:nvPr>
        </p:nvGraphicFramePr>
        <p:xfrm>
          <a:off x="604565" y="2090805"/>
          <a:ext cx="11010900" cy="4384274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265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91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759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141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1800" b="1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查核點編號</a:t>
                      </a:r>
                      <a:endParaRPr sz="1800" b="1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775" marR="1077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1800" b="1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預定完成日期(月/日)</a:t>
                      </a:r>
                      <a:endParaRPr sz="1800" b="1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775" marR="1077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1800" b="1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查核內容概述</a:t>
                      </a:r>
                      <a:r>
                        <a:rPr lang="zh-TW" altLang="en-US" sz="1800" b="1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 altLang="zh-TW" sz="1800" b="1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</a:t>
                      </a:r>
                      <a:r>
                        <a:rPr lang="zh-TW" altLang="en-US" sz="1800" b="1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具體可審查之量化成果</a:t>
                      </a:r>
                      <a:r>
                        <a:rPr lang="en-US" altLang="zh-TW" sz="1800" b="1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)</a:t>
                      </a:r>
                      <a:endParaRPr sz="1800" b="1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775" marR="1077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755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altLang="zh-TW" sz="18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</a:t>
                      </a:r>
                      <a:endParaRPr sz="18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775" marR="1077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sz="18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7/31</a:t>
                      </a:r>
                      <a:endParaRPr sz="18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775" marR="1077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  <a:tabLst/>
                        <a:defRPr/>
                      </a:pPr>
                      <a:r>
                        <a:rPr lang="en-US" altLang="zh-TW" sz="18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A1 OOOOO</a:t>
                      </a:r>
                      <a:r>
                        <a:rPr lang="zh-TW" altLang="en-US" sz="18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：</a:t>
                      </a:r>
                      <a:r>
                        <a:rPr lang="en-US" altLang="zh-TW" sz="18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_____________________</a:t>
                      </a:r>
                    </a:p>
                  </a:txBody>
                  <a:tcPr marL="10775" marR="1077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755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altLang="zh-TW" sz="18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</a:t>
                      </a:r>
                      <a:endParaRPr sz="18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775" marR="1077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altLang="zh-TW" sz="18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8/15</a:t>
                      </a:r>
                      <a:endParaRPr sz="18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775" marR="1077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  <a:tabLst/>
                        <a:defRPr/>
                      </a:pPr>
                      <a:r>
                        <a:rPr lang="en-US" altLang="zh-TW" sz="18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B1 OOOOO</a:t>
                      </a:r>
                      <a:r>
                        <a:rPr lang="zh-TW" altLang="en-US" sz="18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：</a:t>
                      </a:r>
                      <a:r>
                        <a:rPr lang="en-US" altLang="zh-TW" sz="18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_____________________</a:t>
                      </a:r>
                    </a:p>
                  </a:txBody>
                  <a:tcPr marL="10775" marR="1077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755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altLang="zh-TW" sz="18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</a:t>
                      </a:r>
                      <a:endParaRPr sz="18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775" marR="1077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8/15</a:t>
                      </a:r>
                      <a:endParaRPr sz="18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775" marR="1077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altLang="zh-TW" sz="18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B2 OOOOO</a:t>
                      </a:r>
                      <a:r>
                        <a:rPr lang="zh-TW" altLang="en-US" sz="18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：</a:t>
                      </a:r>
                      <a:r>
                        <a:rPr lang="en-US" altLang="zh-TW" sz="18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_____________________</a:t>
                      </a:r>
                      <a:endParaRPr sz="18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775" marR="1077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0207363"/>
                  </a:ext>
                </a:extLst>
              </a:tr>
              <a:tr h="57755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altLang="zh-TW" sz="18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</a:t>
                      </a:r>
                      <a:endParaRPr sz="18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775" marR="1077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8/31</a:t>
                      </a:r>
                      <a:endParaRPr sz="18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775" marR="1077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TW" altLang="en-US" sz="18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期中審查</a:t>
                      </a:r>
                      <a:endParaRPr sz="18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775" marR="1077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9761903"/>
                  </a:ext>
                </a:extLst>
              </a:tr>
              <a:tr h="57755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altLang="zh-TW" sz="18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</a:t>
                      </a:r>
                      <a:endParaRPr sz="18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775" marR="1077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9/30</a:t>
                      </a:r>
                      <a:endParaRPr sz="18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775" marR="1077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  <a:tabLst/>
                        <a:defRPr/>
                      </a:pPr>
                      <a:r>
                        <a:rPr lang="en-US" altLang="zh-TW" sz="18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A2 OOOOO</a:t>
                      </a:r>
                      <a:r>
                        <a:rPr lang="zh-TW" altLang="en-US" sz="18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：</a:t>
                      </a:r>
                      <a:r>
                        <a:rPr lang="en-US" altLang="zh-TW" sz="18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_____________________</a:t>
                      </a:r>
                    </a:p>
                  </a:txBody>
                  <a:tcPr marL="10775" marR="1077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6762628"/>
                  </a:ext>
                </a:extLst>
              </a:tr>
              <a:tr h="57755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altLang="zh-TW" sz="18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</a:t>
                      </a:r>
                      <a:endParaRPr sz="18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775" marR="1077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10/20</a:t>
                      </a:r>
                      <a:endParaRPr sz="18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775" marR="1077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  <a:tabLst/>
                        <a:defRPr/>
                      </a:pPr>
                      <a:r>
                        <a:rPr lang="en-US" altLang="zh-TW" sz="18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B3 OOOOO</a:t>
                      </a:r>
                      <a:r>
                        <a:rPr lang="zh-TW" altLang="en-US" sz="18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：</a:t>
                      </a:r>
                      <a:r>
                        <a:rPr lang="en-US" altLang="zh-TW" sz="18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_____________________</a:t>
                      </a:r>
                    </a:p>
                  </a:txBody>
                  <a:tcPr marL="10775" marR="1077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6553528"/>
                  </a:ext>
                </a:extLst>
              </a:tr>
              <a:tr h="57755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altLang="zh-TW" sz="18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</a:t>
                      </a:r>
                      <a:endParaRPr sz="18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775" marR="1077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10/31</a:t>
                      </a:r>
                      <a:endParaRPr sz="18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775" marR="1077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  <a:tabLst/>
                        <a:defRPr/>
                      </a:pPr>
                      <a:r>
                        <a:rPr lang="zh-TW" altLang="en-US" sz="18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期末審查</a:t>
                      </a:r>
                    </a:p>
                  </a:txBody>
                  <a:tcPr marL="10775" marR="1077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0658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482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57F39B-2583-A744-6B0A-C3CEEAE64E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投影片編號版面配置區 1">
            <a:extLst>
              <a:ext uri="{FF2B5EF4-FFF2-40B4-BE49-F238E27FC236}">
                <a16:creationId xmlns:a16="http://schemas.microsoft.com/office/drawing/2014/main" id="{12D0E716-C045-1BB7-61CA-B962CA65F8DD}"/>
              </a:ext>
            </a:extLst>
          </p:cNvPr>
          <p:cNvSpPr txBox="1">
            <a:spLocks/>
          </p:cNvSpPr>
          <p:nvPr/>
        </p:nvSpPr>
        <p:spPr>
          <a:xfrm>
            <a:off x="11496906" y="6492875"/>
            <a:ext cx="695093" cy="4543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2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06AD95-9B0D-4F35-92FF-3FD74202769C}" type="slidenum">
              <a:rPr lang="zh-TW" altLang="en-US" smtClean="0"/>
              <a:pPr/>
              <a:t>26</a:t>
            </a:fld>
            <a:endParaRPr lang="zh-TW" altLang="en-US" dirty="0"/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BA37A0B3-09C1-44FE-588B-E0D54FCD6EF9}"/>
              </a:ext>
            </a:extLst>
          </p:cNvPr>
          <p:cNvSpPr/>
          <p:nvPr/>
        </p:nvSpPr>
        <p:spPr>
          <a:xfrm>
            <a:off x="-8275" y="699805"/>
            <a:ext cx="12214747" cy="72000"/>
          </a:xfrm>
          <a:prstGeom prst="rect">
            <a:avLst/>
          </a:prstGeom>
          <a:gradFill flip="none" rotWithShape="1">
            <a:gsLst>
              <a:gs pos="0">
                <a:srgbClr val="22AEDF">
                  <a:tint val="66000"/>
                  <a:satMod val="160000"/>
                </a:srgbClr>
              </a:gs>
              <a:gs pos="50000">
                <a:srgbClr val="22AEDF">
                  <a:tint val="44500"/>
                  <a:satMod val="160000"/>
                </a:srgbClr>
              </a:gs>
              <a:gs pos="100000">
                <a:srgbClr val="22AEDF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002060"/>
              </a:solidFill>
            </a:endParaRPr>
          </a:p>
        </p:txBody>
      </p:sp>
      <p:sp>
        <p:nvSpPr>
          <p:cNvPr id="86" name="標題 1">
            <a:extLst>
              <a:ext uri="{FF2B5EF4-FFF2-40B4-BE49-F238E27FC236}">
                <a16:creationId xmlns:a16="http://schemas.microsoft.com/office/drawing/2014/main" id="{800F359F-E834-C9FF-9EC9-AF7FAE2C4AC8}"/>
              </a:ext>
            </a:extLst>
          </p:cNvPr>
          <p:cNvSpPr txBox="1">
            <a:spLocks/>
          </p:cNvSpPr>
          <p:nvPr/>
        </p:nvSpPr>
        <p:spPr>
          <a:xfrm>
            <a:off x="2409191" y="171162"/>
            <a:ext cx="7373618" cy="7340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ctr"/>
            <a:endParaRPr lang="zh-TW" altLang="en-US" sz="3600" kern="0" dirty="0">
              <a:solidFill>
                <a:srgbClr val="002060"/>
              </a:solidFill>
            </a:endParaRPr>
          </a:p>
        </p:txBody>
      </p:sp>
      <p:sp>
        <p:nvSpPr>
          <p:cNvPr id="87" name="標題 1">
            <a:extLst>
              <a:ext uri="{FF2B5EF4-FFF2-40B4-BE49-F238E27FC236}">
                <a16:creationId xmlns:a16="http://schemas.microsoft.com/office/drawing/2014/main" id="{7D742683-247F-EBF8-025D-877DA06C3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612" y="162585"/>
            <a:ext cx="10515600" cy="592066"/>
          </a:xfrm>
        </p:spPr>
        <p:txBody>
          <a:bodyPr anchor="ctr">
            <a:normAutofit/>
          </a:bodyPr>
          <a:lstStyle/>
          <a:p>
            <a:pPr algn="ctr"/>
            <a:r>
              <a:rPr lang="zh-TW" altLang="en-US" sz="3600" dirty="0">
                <a:solidFill>
                  <a:srgbClr val="002060"/>
                </a:solidFill>
              </a:rPr>
              <a:t>六、預期成果（量性與質性）及整體效益</a:t>
            </a:r>
          </a:p>
        </p:txBody>
      </p:sp>
      <p:graphicFrame>
        <p:nvGraphicFramePr>
          <p:cNvPr id="2" name="Google Shape;257;p29">
            <a:extLst>
              <a:ext uri="{FF2B5EF4-FFF2-40B4-BE49-F238E27FC236}">
                <a16:creationId xmlns:a16="http://schemas.microsoft.com/office/drawing/2014/main" id="{5212116C-CBDF-7444-98B3-9890FD683B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87616623"/>
              </p:ext>
            </p:extLst>
          </p:nvPr>
        </p:nvGraphicFramePr>
        <p:xfrm>
          <a:off x="772788" y="1550879"/>
          <a:ext cx="10151550" cy="4676189"/>
        </p:xfrm>
        <a:graphic>
          <a:graphicData uri="http://schemas.openxmlformats.org/drawingml/2006/table">
            <a:tbl>
              <a:tblPr firstRow="1">
                <a:noFill/>
              </a:tblPr>
              <a:tblGrid>
                <a:gridCol w="668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8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0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0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428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365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zh-TW" sz="2000" b="1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項次</a:t>
                      </a:r>
                      <a:endParaRPr sz="1400" b="1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zh-TW" sz="2000" b="1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績效指標</a:t>
                      </a:r>
                      <a:endParaRPr sz="1400" b="1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zh-TW" sz="2000" b="1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輔導效益(元)</a:t>
                      </a:r>
                      <a:endParaRPr sz="2000" b="1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zh-TW" sz="2000" b="1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計算方式或說明</a:t>
                      </a:r>
                      <a:endParaRPr sz="1400" b="1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8160"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zh-TW" sz="20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20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zh-TW" sz="20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增加產值</a:t>
                      </a:r>
                      <a:endParaRPr sz="20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zh-TW" altLang="en-US" sz="20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增加訂單金額</a:t>
                      </a:r>
                      <a:endParaRPr sz="20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53339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40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3193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zh-TW" altLang="en-US" sz="20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提升客單價</a:t>
                      </a:r>
                      <a:endParaRPr sz="20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40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0090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b="0" i="0" u="none" strike="noStrike" cap="none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40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9407044"/>
                  </a:ext>
                </a:extLst>
              </a:tr>
              <a:tr h="111554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zh-TW" sz="2000" b="0" i="0" u="none" strike="noStrike" cap="none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2000" b="0" i="0" u="none" strike="noStrike" cap="none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zh-TW" sz="2000" b="0" i="0" u="none" strike="noStrike" cap="none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增加投資</a:t>
                      </a:r>
                      <a:endParaRPr sz="2000" b="0" i="0" u="none" strike="noStrike" cap="none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53339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1554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endParaRPr sz="20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zh-TW" altLang="en-US" sz="2000" b="0" i="0" u="none" strike="noStrike" cap="none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提升就業</a:t>
                      </a:r>
                      <a:endParaRPr sz="20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53339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b="0" i="0" u="none" strike="noStrike" cap="none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200" marR="36200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0731593"/>
                  </a:ext>
                </a:extLst>
              </a:tr>
            </a:tbl>
          </a:graphicData>
        </a:graphic>
      </p:graphicFrame>
      <p:sp>
        <p:nvSpPr>
          <p:cNvPr id="3" name="Google Shape;169;p18">
            <a:extLst>
              <a:ext uri="{FF2B5EF4-FFF2-40B4-BE49-F238E27FC236}">
                <a16:creationId xmlns:a16="http://schemas.microsoft.com/office/drawing/2014/main" id="{EA3755C7-4D72-C44F-60B5-7E18C83E369B}"/>
              </a:ext>
            </a:extLst>
          </p:cNvPr>
          <p:cNvSpPr/>
          <p:nvPr/>
        </p:nvSpPr>
        <p:spPr>
          <a:xfrm>
            <a:off x="772788" y="905164"/>
            <a:ext cx="2150071" cy="460401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chemeClr val="accent5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zh-TW" altLang="en-US" sz="2400" b="1" i="0" u="none" strike="noStrike" cap="none" dirty="0">
                <a:solidFill>
                  <a:schemeClr val="accent5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量性效益</a:t>
            </a:r>
            <a:endParaRPr sz="2400" b="1" i="0" u="none" strike="noStrike" cap="none" dirty="0">
              <a:solidFill>
                <a:schemeClr val="accent5">
                  <a:lumMod val="5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BD4ED9E0-6108-C0D4-2008-A761103811CC}"/>
              </a:ext>
            </a:extLst>
          </p:cNvPr>
          <p:cNvSpPr txBox="1"/>
          <p:nvPr/>
        </p:nvSpPr>
        <p:spPr>
          <a:xfrm>
            <a:off x="191570" y="6492875"/>
            <a:ext cx="53363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備註：請依實際狀況調整量性效益。</a:t>
            </a:r>
          </a:p>
        </p:txBody>
      </p:sp>
    </p:spTree>
    <p:extLst>
      <p:ext uri="{BB962C8B-B14F-4D97-AF65-F5344CB8AC3E}">
        <p14:creationId xmlns:p14="http://schemas.microsoft.com/office/powerpoint/2010/main" val="24878347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817CD1-795D-5804-866B-F6177F3F6A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投影片編號版面配置區 1">
            <a:extLst>
              <a:ext uri="{FF2B5EF4-FFF2-40B4-BE49-F238E27FC236}">
                <a16:creationId xmlns:a16="http://schemas.microsoft.com/office/drawing/2014/main" id="{E17B9729-E5B6-69A9-5A84-61562E3BBCCC}"/>
              </a:ext>
            </a:extLst>
          </p:cNvPr>
          <p:cNvSpPr txBox="1">
            <a:spLocks/>
          </p:cNvSpPr>
          <p:nvPr/>
        </p:nvSpPr>
        <p:spPr>
          <a:xfrm>
            <a:off x="11496906" y="6492875"/>
            <a:ext cx="695093" cy="4543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2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06AD95-9B0D-4F35-92FF-3FD74202769C}" type="slidenum">
              <a:rPr lang="zh-TW" altLang="en-US" smtClean="0"/>
              <a:pPr/>
              <a:t>27</a:t>
            </a:fld>
            <a:endParaRPr lang="zh-TW" altLang="en-US" dirty="0"/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A35865A2-A826-3F4B-A31D-3DE1FDB5DFB6}"/>
              </a:ext>
            </a:extLst>
          </p:cNvPr>
          <p:cNvSpPr/>
          <p:nvPr/>
        </p:nvSpPr>
        <p:spPr>
          <a:xfrm>
            <a:off x="-8275" y="699805"/>
            <a:ext cx="12214747" cy="72000"/>
          </a:xfrm>
          <a:prstGeom prst="rect">
            <a:avLst/>
          </a:prstGeom>
          <a:gradFill flip="none" rotWithShape="1">
            <a:gsLst>
              <a:gs pos="0">
                <a:srgbClr val="22AEDF">
                  <a:tint val="66000"/>
                  <a:satMod val="160000"/>
                </a:srgbClr>
              </a:gs>
              <a:gs pos="50000">
                <a:srgbClr val="22AEDF">
                  <a:tint val="44500"/>
                  <a:satMod val="160000"/>
                </a:srgbClr>
              </a:gs>
              <a:gs pos="100000">
                <a:srgbClr val="22AEDF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002060"/>
              </a:solidFill>
            </a:endParaRPr>
          </a:p>
        </p:txBody>
      </p:sp>
      <p:sp>
        <p:nvSpPr>
          <p:cNvPr id="86" name="標題 1">
            <a:extLst>
              <a:ext uri="{FF2B5EF4-FFF2-40B4-BE49-F238E27FC236}">
                <a16:creationId xmlns:a16="http://schemas.microsoft.com/office/drawing/2014/main" id="{34FC686A-0C86-E71A-7CF1-6CA08AB69F64}"/>
              </a:ext>
            </a:extLst>
          </p:cNvPr>
          <p:cNvSpPr txBox="1">
            <a:spLocks/>
          </p:cNvSpPr>
          <p:nvPr/>
        </p:nvSpPr>
        <p:spPr>
          <a:xfrm>
            <a:off x="2409191" y="171162"/>
            <a:ext cx="7373618" cy="7340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ctr"/>
            <a:endParaRPr lang="zh-TW" altLang="en-US" sz="3600" kern="0" dirty="0">
              <a:solidFill>
                <a:srgbClr val="002060"/>
              </a:solidFill>
            </a:endParaRPr>
          </a:p>
        </p:txBody>
      </p:sp>
      <p:sp>
        <p:nvSpPr>
          <p:cNvPr id="87" name="標題 1">
            <a:extLst>
              <a:ext uri="{FF2B5EF4-FFF2-40B4-BE49-F238E27FC236}">
                <a16:creationId xmlns:a16="http://schemas.microsoft.com/office/drawing/2014/main" id="{696F3E0A-1EC7-312C-055D-D49A91634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612" y="162585"/>
            <a:ext cx="10515600" cy="592066"/>
          </a:xfrm>
        </p:spPr>
        <p:txBody>
          <a:bodyPr anchor="ctr">
            <a:normAutofit/>
          </a:bodyPr>
          <a:lstStyle/>
          <a:p>
            <a:pPr algn="ctr"/>
            <a:r>
              <a:rPr lang="zh-TW" altLang="en-US" sz="3600" dirty="0">
                <a:solidFill>
                  <a:srgbClr val="002060"/>
                </a:solidFill>
              </a:rPr>
              <a:t>六、預期成果（量性與質性）及整體效益</a:t>
            </a:r>
          </a:p>
        </p:txBody>
      </p:sp>
      <p:sp>
        <p:nvSpPr>
          <p:cNvPr id="3" name="Google Shape;169;p18">
            <a:extLst>
              <a:ext uri="{FF2B5EF4-FFF2-40B4-BE49-F238E27FC236}">
                <a16:creationId xmlns:a16="http://schemas.microsoft.com/office/drawing/2014/main" id="{9A563CA6-2B84-C097-C1FE-2BC82FA8EF48}"/>
              </a:ext>
            </a:extLst>
          </p:cNvPr>
          <p:cNvSpPr/>
          <p:nvPr/>
        </p:nvSpPr>
        <p:spPr>
          <a:xfrm>
            <a:off x="772788" y="905164"/>
            <a:ext cx="2150071" cy="460401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chemeClr val="accent5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zh-TW" altLang="en-US" sz="2400" b="1" dirty="0">
                <a:solidFill>
                  <a:schemeClr val="accent5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質</a:t>
            </a:r>
            <a:r>
              <a:rPr lang="zh-TW" altLang="en-US" sz="2400" b="1" i="0" u="none" strike="noStrike" cap="none" dirty="0">
                <a:solidFill>
                  <a:schemeClr val="accent5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性效益</a:t>
            </a:r>
            <a:endParaRPr sz="2400" b="1" i="0" u="none" strike="noStrike" cap="none" dirty="0">
              <a:solidFill>
                <a:schemeClr val="accent5">
                  <a:lumMod val="5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C42B3341-B8DC-F80C-0365-AF9B632D8115}"/>
              </a:ext>
            </a:extLst>
          </p:cNvPr>
          <p:cNvSpPr txBox="1"/>
          <p:nvPr/>
        </p:nvSpPr>
        <p:spPr>
          <a:xfrm>
            <a:off x="191570" y="6492875"/>
            <a:ext cx="53363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備註：請依實際狀況調整質性效益。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22C12F8-2AA8-0A09-B5C1-DA23577931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8474441"/>
              </p:ext>
            </p:extLst>
          </p:nvPr>
        </p:nvGraphicFramePr>
        <p:xfrm>
          <a:off x="772788" y="1533499"/>
          <a:ext cx="10646425" cy="4498975"/>
        </p:xfrm>
        <a:graphic>
          <a:graphicData uri="http://schemas.openxmlformats.org/drawingml/2006/table">
            <a:tbl>
              <a:tblPr/>
              <a:tblGrid>
                <a:gridCol w="23126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26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26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083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443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CG Times" charset="0"/>
                        </a:rPr>
                        <a:t>項目</a:t>
                      </a:r>
                    </a:p>
                  </a:txBody>
                  <a:tcPr marL="17781" marR="17781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CG Times" charset="0"/>
                        </a:rPr>
                        <a:t>輔導前</a:t>
                      </a:r>
                    </a:p>
                  </a:txBody>
                  <a:tcPr marL="17781" marR="17781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CG Times" charset="0"/>
                        </a:rPr>
                        <a:t>輔導後</a:t>
                      </a:r>
                    </a:p>
                  </a:txBody>
                  <a:tcPr marL="17781" marR="17781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CG Times" charset="0"/>
                        </a:rPr>
                        <a:t>效益</a:t>
                      </a:r>
                    </a:p>
                  </a:txBody>
                  <a:tcPr marL="17781" marR="17781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1948"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</a:pPr>
                      <a:endParaRPr lang="zh-TW" sz="16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</a:pPr>
                      <a:endParaRPr lang="zh-TW" sz="16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</a:pPr>
                      <a:endParaRPr lang="zh-TW" sz="16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</a:pPr>
                      <a:endParaRPr lang="zh-TW" sz="16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8030"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</a:pPr>
                      <a:endParaRPr lang="zh-TW" sz="16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</a:pPr>
                      <a:endParaRPr lang="zh-TW" sz="16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</a:pPr>
                      <a:endParaRPr lang="zh-TW" sz="16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</a:pPr>
                      <a:endParaRPr lang="zh-TW" sz="16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74562"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</a:pPr>
                      <a:endParaRPr lang="zh-TW" sz="1600" kern="1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</a:pPr>
                      <a:endParaRPr lang="zh-TW" sz="16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</a:pPr>
                      <a:endParaRPr lang="zh-TW" sz="16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</a:pPr>
                      <a:endParaRPr lang="zh-TW" sz="16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02671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E2F3E-76A4-38DF-75DC-28AD1598B8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投影片編號版面配置區 1">
            <a:extLst>
              <a:ext uri="{FF2B5EF4-FFF2-40B4-BE49-F238E27FC236}">
                <a16:creationId xmlns:a16="http://schemas.microsoft.com/office/drawing/2014/main" id="{55BDA276-BD61-3D1F-657B-C1D5F4179F48}"/>
              </a:ext>
            </a:extLst>
          </p:cNvPr>
          <p:cNvSpPr txBox="1">
            <a:spLocks/>
          </p:cNvSpPr>
          <p:nvPr/>
        </p:nvSpPr>
        <p:spPr>
          <a:xfrm>
            <a:off x="11496906" y="6492875"/>
            <a:ext cx="695093" cy="4543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2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06AD95-9B0D-4F35-92FF-3FD74202769C}" type="slidenum">
              <a:rPr lang="zh-TW" altLang="en-US" smtClean="0"/>
              <a:pPr/>
              <a:t>28</a:t>
            </a:fld>
            <a:endParaRPr lang="zh-TW" altLang="en-US" dirty="0"/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4CA50C84-3B29-90FF-775B-30AFAA41DEAB}"/>
              </a:ext>
            </a:extLst>
          </p:cNvPr>
          <p:cNvSpPr/>
          <p:nvPr/>
        </p:nvSpPr>
        <p:spPr>
          <a:xfrm>
            <a:off x="-8275" y="699805"/>
            <a:ext cx="12214747" cy="72000"/>
          </a:xfrm>
          <a:prstGeom prst="rect">
            <a:avLst/>
          </a:prstGeom>
          <a:gradFill flip="none" rotWithShape="1">
            <a:gsLst>
              <a:gs pos="0">
                <a:srgbClr val="22AEDF">
                  <a:tint val="66000"/>
                  <a:satMod val="160000"/>
                </a:srgbClr>
              </a:gs>
              <a:gs pos="50000">
                <a:srgbClr val="22AEDF">
                  <a:tint val="44500"/>
                  <a:satMod val="160000"/>
                </a:srgbClr>
              </a:gs>
              <a:gs pos="100000">
                <a:srgbClr val="22AEDF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002060"/>
              </a:solidFill>
            </a:endParaRPr>
          </a:p>
        </p:txBody>
      </p:sp>
      <p:sp>
        <p:nvSpPr>
          <p:cNvPr id="86" name="標題 1">
            <a:extLst>
              <a:ext uri="{FF2B5EF4-FFF2-40B4-BE49-F238E27FC236}">
                <a16:creationId xmlns:a16="http://schemas.microsoft.com/office/drawing/2014/main" id="{F7E75361-CF22-19F6-3DE4-B171088EEB23}"/>
              </a:ext>
            </a:extLst>
          </p:cNvPr>
          <p:cNvSpPr txBox="1">
            <a:spLocks/>
          </p:cNvSpPr>
          <p:nvPr/>
        </p:nvSpPr>
        <p:spPr>
          <a:xfrm>
            <a:off x="2409191" y="171162"/>
            <a:ext cx="7373618" cy="7340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ctr"/>
            <a:endParaRPr lang="zh-TW" altLang="en-US" sz="3600" kern="0" dirty="0">
              <a:solidFill>
                <a:srgbClr val="002060"/>
              </a:solidFill>
            </a:endParaRPr>
          </a:p>
        </p:txBody>
      </p:sp>
      <p:sp>
        <p:nvSpPr>
          <p:cNvPr id="87" name="標題 1">
            <a:extLst>
              <a:ext uri="{FF2B5EF4-FFF2-40B4-BE49-F238E27FC236}">
                <a16:creationId xmlns:a16="http://schemas.microsoft.com/office/drawing/2014/main" id="{331E5EB1-47BD-77A7-89D6-EDD8D1210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612" y="162585"/>
            <a:ext cx="10515600" cy="592066"/>
          </a:xfrm>
        </p:spPr>
        <p:txBody>
          <a:bodyPr anchor="ctr">
            <a:normAutofit/>
          </a:bodyPr>
          <a:lstStyle/>
          <a:p>
            <a:pPr algn="ctr"/>
            <a:r>
              <a:rPr lang="zh-TW" altLang="en-US" sz="3600" dirty="0">
                <a:solidFill>
                  <a:srgbClr val="002060"/>
                </a:solidFill>
              </a:rPr>
              <a:t>六、預期成果（量性與質性）及整體效益</a:t>
            </a:r>
          </a:p>
        </p:txBody>
      </p:sp>
      <p:sp>
        <p:nvSpPr>
          <p:cNvPr id="3" name="Google Shape;169;p18">
            <a:extLst>
              <a:ext uri="{FF2B5EF4-FFF2-40B4-BE49-F238E27FC236}">
                <a16:creationId xmlns:a16="http://schemas.microsoft.com/office/drawing/2014/main" id="{D02BCCA3-514F-AAFC-E369-B6DE97969634}"/>
              </a:ext>
            </a:extLst>
          </p:cNvPr>
          <p:cNvSpPr/>
          <p:nvPr/>
        </p:nvSpPr>
        <p:spPr>
          <a:xfrm>
            <a:off x="772788" y="905164"/>
            <a:ext cx="2150071" cy="460401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chemeClr val="accent5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zh-TW" altLang="en-US" sz="2400" b="1" i="0" u="none" strike="noStrike" cap="none" dirty="0">
                <a:solidFill>
                  <a:schemeClr val="accent5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整體效益</a:t>
            </a:r>
            <a:endParaRPr sz="2400" b="1" i="0" u="none" strike="noStrike" cap="none" dirty="0">
              <a:solidFill>
                <a:schemeClr val="accent5">
                  <a:lumMod val="5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237459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 descr="D:\CSD\創意生活LOGO\創意生活事業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4954" y="3949336"/>
            <a:ext cx="2631854" cy="290215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文字方塊 3"/>
          <p:cNvSpPr txBox="1"/>
          <p:nvPr/>
        </p:nvSpPr>
        <p:spPr>
          <a:xfrm>
            <a:off x="4630247" y="2357056"/>
            <a:ext cx="295465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5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報告結束</a:t>
            </a:r>
            <a:endParaRPr lang="en-US" altLang="zh-TW" sz="54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5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敬請指教</a:t>
            </a:r>
          </a:p>
        </p:txBody>
      </p:sp>
    </p:spTree>
    <p:extLst>
      <p:ext uri="{BB962C8B-B14F-4D97-AF65-F5344CB8AC3E}">
        <p14:creationId xmlns:p14="http://schemas.microsoft.com/office/powerpoint/2010/main" val="1471044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65715" y="-274644"/>
            <a:ext cx="5094514" cy="1325563"/>
          </a:xfrm>
        </p:spPr>
        <p:txBody>
          <a:bodyPr>
            <a:normAutofit/>
          </a:bodyPr>
          <a:lstStyle/>
          <a:p>
            <a:pPr algn="ctr">
              <a:spcBef>
                <a:spcPts val="1000"/>
              </a:spcBef>
            </a:pPr>
            <a:r>
              <a:rPr lang="zh-TW" altLang="en-US" sz="3600" kern="0" dirty="0">
                <a:solidFill>
                  <a:srgbClr val="002060"/>
                </a:solidFill>
                <a:cs typeface="+mn-cs"/>
              </a:rPr>
              <a:t>簡報大綱</a:t>
            </a:r>
          </a:p>
        </p:txBody>
      </p:sp>
      <p:sp>
        <p:nvSpPr>
          <p:cNvPr id="5" name="投影片編號版面配置區 1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pPr algn="r"/>
            <a:fld id="{4B06AD95-9B0D-4F35-92FF-3FD74202769C}" type="slidenum">
              <a:rPr lang="zh-TW" altLang="en-US" smtClean="0"/>
              <a:pPr algn="r"/>
              <a:t>3</a:t>
            </a:fld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-8275" y="699805"/>
            <a:ext cx="12214747" cy="72000"/>
          </a:xfrm>
          <a:prstGeom prst="rect">
            <a:avLst/>
          </a:prstGeom>
          <a:gradFill flip="none" rotWithShape="1">
            <a:gsLst>
              <a:gs pos="0">
                <a:srgbClr val="22AEDF">
                  <a:tint val="66000"/>
                  <a:satMod val="160000"/>
                </a:srgbClr>
              </a:gs>
              <a:gs pos="50000">
                <a:srgbClr val="22AEDF">
                  <a:tint val="44500"/>
                  <a:satMod val="160000"/>
                </a:srgbClr>
              </a:gs>
              <a:gs pos="100000">
                <a:srgbClr val="22AEDF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002060"/>
              </a:solidFill>
            </a:endParaRP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7D212DF6-CF0E-417F-3909-E05D37CE92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4237604"/>
              </p:ext>
            </p:extLst>
          </p:nvPr>
        </p:nvGraphicFramePr>
        <p:xfrm>
          <a:off x="984899" y="1013727"/>
          <a:ext cx="10632137" cy="48305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47321">
                  <a:extLst>
                    <a:ext uri="{9D8B030D-6E8A-4147-A177-3AD203B41FA5}">
                      <a16:colId xmlns:a16="http://schemas.microsoft.com/office/drawing/2014/main" val="1715766068"/>
                    </a:ext>
                  </a:extLst>
                </a:gridCol>
                <a:gridCol w="1884816">
                  <a:extLst>
                    <a:ext uri="{9D8B030D-6E8A-4147-A177-3AD203B41FA5}">
                      <a16:colId xmlns:a16="http://schemas.microsoft.com/office/drawing/2014/main" val="3597277720"/>
                    </a:ext>
                  </a:extLst>
                </a:gridCol>
              </a:tblGrid>
              <a:tr h="69007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1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     目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1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頁  碼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1684441"/>
                  </a:ext>
                </a:extLst>
              </a:tr>
              <a:tr h="690078">
                <a:tc>
                  <a:txBody>
                    <a:bodyPr/>
                    <a:lstStyle/>
                    <a:p>
                      <a:pPr algn="l"/>
                      <a:r>
                        <a:rPr lang="zh-TW" altLang="en-US" sz="3200" b="1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一、企業與合作單位簡介</a:t>
                      </a:r>
                      <a:r>
                        <a:rPr lang="zh-TW" altLang="en-US" sz="2000" b="1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（基本資料、營運狀況、合作動機）</a:t>
                      </a:r>
                      <a:endParaRPr lang="zh-TW" altLang="en-US" sz="3200" b="1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3200" b="1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1548199"/>
                  </a:ext>
                </a:extLst>
              </a:tr>
              <a:tr h="690078">
                <a:tc>
                  <a:txBody>
                    <a:bodyPr/>
                    <a:lstStyle/>
                    <a:p>
                      <a:pPr algn="l"/>
                      <a:r>
                        <a:rPr lang="zh-TW" altLang="en-US" sz="3200" b="1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二、企業現況、顧客洞察與課題分析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3200" b="1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7752145"/>
                  </a:ext>
                </a:extLst>
              </a:tr>
              <a:tr h="690078">
                <a:tc>
                  <a:txBody>
                    <a:bodyPr/>
                    <a:lstStyle/>
                    <a:p>
                      <a:pPr algn="l"/>
                      <a:r>
                        <a:rPr lang="zh-TW" altLang="en-US" sz="3200" b="1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三、創意生活產業生態系之商業模式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3200" b="1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2031024"/>
                  </a:ext>
                </a:extLst>
              </a:tr>
              <a:tr h="6900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四、合作生態系價值結構</a:t>
                      </a:r>
                      <a:endParaRPr lang="en-US" altLang="zh-TW" sz="3200" b="1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3200" b="1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1328521"/>
                  </a:ext>
                </a:extLst>
              </a:tr>
              <a:tr h="6900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五、計畫內容、執行方式、經費配置及時程規劃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3200" b="1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1665075"/>
                  </a:ext>
                </a:extLst>
              </a:tr>
              <a:tr h="690078">
                <a:tc>
                  <a:txBody>
                    <a:bodyPr/>
                    <a:lstStyle/>
                    <a:p>
                      <a:pPr algn="l"/>
                      <a:r>
                        <a:rPr lang="zh-TW" altLang="en-US" sz="3200" b="1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六、預期成果</a:t>
                      </a:r>
                      <a:r>
                        <a:rPr lang="zh-TW" altLang="en-US" sz="2400" b="1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（量性與質性）</a:t>
                      </a:r>
                      <a:r>
                        <a:rPr lang="zh-TW" altLang="en-US" sz="3200" b="1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及整體效益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3200" b="1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8375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6431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1BFB3-A190-2DAE-811E-94002AE02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投影片編號版面配置區 1">
            <a:extLst>
              <a:ext uri="{FF2B5EF4-FFF2-40B4-BE49-F238E27FC236}">
                <a16:creationId xmlns:a16="http://schemas.microsoft.com/office/drawing/2014/main" id="{5CC52805-45B7-D1EA-3C2E-E215784473E9}"/>
              </a:ext>
            </a:extLst>
          </p:cNvPr>
          <p:cNvSpPr txBox="1">
            <a:spLocks/>
          </p:cNvSpPr>
          <p:nvPr/>
        </p:nvSpPr>
        <p:spPr>
          <a:xfrm>
            <a:off x="11496906" y="6492875"/>
            <a:ext cx="695093" cy="4543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2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06AD95-9B0D-4F35-92FF-3FD74202769C}" type="slidenum">
              <a:rPr lang="zh-TW" altLang="en-US" smtClean="0"/>
              <a:pPr/>
              <a:t>4</a:t>
            </a:fld>
            <a:endParaRPr lang="zh-TW" altLang="en-US" dirty="0"/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F15928F6-C536-1251-6F67-8799374BE69B}"/>
              </a:ext>
            </a:extLst>
          </p:cNvPr>
          <p:cNvSpPr/>
          <p:nvPr/>
        </p:nvSpPr>
        <p:spPr>
          <a:xfrm>
            <a:off x="-8275" y="699805"/>
            <a:ext cx="12214747" cy="72000"/>
          </a:xfrm>
          <a:prstGeom prst="rect">
            <a:avLst/>
          </a:prstGeom>
          <a:gradFill flip="none" rotWithShape="1">
            <a:gsLst>
              <a:gs pos="0">
                <a:srgbClr val="22AEDF">
                  <a:tint val="66000"/>
                  <a:satMod val="160000"/>
                </a:srgbClr>
              </a:gs>
              <a:gs pos="50000">
                <a:srgbClr val="22AEDF">
                  <a:tint val="44500"/>
                  <a:satMod val="160000"/>
                </a:srgbClr>
              </a:gs>
              <a:gs pos="100000">
                <a:srgbClr val="22AEDF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002060"/>
              </a:solidFill>
            </a:endParaRPr>
          </a:p>
        </p:txBody>
      </p:sp>
      <p:sp>
        <p:nvSpPr>
          <p:cNvPr id="86" name="標題 1">
            <a:extLst>
              <a:ext uri="{FF2B5EF4-FFF2-40B4-BE49-F238E27FC236}">
                <a16:creationId xmlns:a16="http://schemas.microsoft.com/office/drawing/2014/main" id="{99960ED3-598D-88C9-D901-CE86C9E3A8D6}"/>
              </a:ext>
            </a:extLst>
          </p:cNvPr>
          <p:cNvSpPr txBox="1">
            <a:spLocks/>
          </p:cNvSpPr>
          <p:nvPr/>
        </p:nvSpPr>
        <p:spPr>
          <a:xfrm>
            <a:off x="2409191" y="171162"/>
            <a:ext cx="7373618" cy="7340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ctr"/>
            <a:endParaRPr lang="zh-TW" altLang="en-US" sz="3600" kern="0" dirty="0">
              <a:solidFill>
                <a:srgbClr val="002060"/>
              </a:solidFill>
            </a:endParaRPr>
          </a:p>
        </p:txBody>
      </p:sp>
      <p:sp>
        <p:nvSpPr>
          <p:cNvPr id="87" name="標題 1">
            <a:extLst>
              <a:ext uri="{FF2B5EF4-FFF2-40B4-BE49-F238E27FC236}">
                <a16:creationId xmlns:a16="http://schemas.microsoft.com/office/drawing/2014/main" id="{E13DF103-4207-73F0-E0EA-05B58D86F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612" y="162585"/>
            <a:ext cx="10515600" cy="592066"/>
          </a:xfrm>
        </p:spPr>
        <p:txBody>
          <a:bodyPr anchor="ctr">
            <a:normAutofit/>
          </a:bodyPr>
          <a:lstStyle/>
          <a:p>
            <a:pPr algn="ctr"/>
            <a:r>
              <a:rPr lang="zh-TW" altLang="en-US" sz="3600" dirty="0">
                <a:solidFill>
                  <a:srgbClr val="002060"/>
                </a:solidFill>
              </a:rPr>
              <a:t>一、企業與合作單位簡介</a:t>
            </a:r>
            <a:endParaRPr lang="zh-TW" altLang="en-US" sz="6000" dirty="0">
              <a:solidFill>
                <a:srgbClr val="002060"/>
              </a:solidFill>
            </a:endParaRP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915E035D-5B2D-F9DF-1652-966EE9B632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8495959"/>
              </p:ext>
            </p:extLst>
          </p:nvPr>
        </p:nvGraphicFramePr>
        <p:xfrm>
          <a:off x="646045" y="1637383"/>
          <a:ext cx="11198407" cy="37485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7522">
                  <a:extLst>
                    <a:ext uri="{9D8B030D-6E8A-4147-A177-3AD203B41FA5}">
                      <a16:colId xmlns:a16="http://schemas.microsoft.com/office/drawing/2014/main" val="1480266574"/>
                    </a:ext>
                  </a:extLst>
                </a:gridCol>
                <a:gridCol w="2305956">
                  <a:extLst>
                    <a:ext uri="{9D8B030D-6E8A-4147-A177-3AD203B41FA5}">
                      <a16:colId xmlns:a16="http://schemas.microsoft.com/office/drawing/2014/main" val="558871469"/>
                    </a:ext>
                  </a:extLst>
                </a:gridCol>
                <a:gridCol w="222332">
                  <a:extLst>
                    <a:ext uri="{9D8B030D-6E8A-4147-A177-3AD203B41FA5}">
                      <a16:colId xmlns:a16="http://schemas.microsoft.com/office/drawing/2014/main" val="1466193805"/>
                    </a:ext>
                  </a:extLst>
                </a:gridCol>
                <a:gridCol w="955432">
                  <a:extLst>
                    <a:ext uri="{9D8B030D-6E8A-4147-A177-3AD203B41FA5}">
                      <a16:colId xmlns:a16="http://schemas.microsoft.com/office/drawing/2014/main" val="3279291492"/>
                    </a:ext>
                  </a:extLst>
                </a:gridCol>
                <a:gridCol w="444664">
                  <a:extLst>
                    <a:ext uri="{9D8B030D-6E8A-4147-A177-3AD203B41FA5}">
                      <a16:colId xmlns:a16="http://schemas.microsoft.com/office/drawing/2014/main" val="3536184220"/>
                    </a:ext>
                  </a:extLst>
                </a:gridCol>
                <a:gridCol w="444664">
                  <a:extLst>
                    <a:ext uri="{9D8B030D-6E8A-4147-A177-3AD203B41FA5}">
                      <a16:colId xmlns:a16="http://schemas.microsoft.com/office/drawing/2014/main" val="3496328345"/>
                    </a:ext>
                  </a:extLst>
                </a:gridCol>
                <a:gridCol w="222332">
                  <a:extLst>
                    <a:ext uri="{9D8B030D-6E8A-4147-A177-3AD203B41FA5}">
                      <a16:colId xmlns:a16="http://schemas.microsoft.com/office/drawing/2014/main" val="516368148"/>
                    </a:ext>
                  </a:extLst>
                </a:gridCol>
                <a:gridCol w="1110144">
                  <a:extLst>
                    <a:ext uri="{9D8B030D-6E8A-4147-A177-3AD203B41FA5}">
                      <a16:colId xmlns:a16="http://schemas.microsoft.com/office/drawing/2014/main" val="2822428504"/>
                    </a:ext>
                  </a:extLst>
                </a:gridCol>
                <a:gridCol w="259773">
                  <a:extLst>
                    <a:ext uri="{9D8B030D-6E8A-4147-A177-3AD203B41FA5}">
                      <a16:colId xmlns:a16="http://schemas.microsoft.com/office/drawing/2014/main" val="558407522"/>
                    </a:ext>
                  </a:extLst>
                </a:gridCol>
                <a:gridCol w="1246137">
                  <a:extLst>
                    <a:ext uri="{9D8B030D-6E8A-4147-A177-3AD203B41FA5}">
                      <a16:colId xmlns:a16="http://schemas.microsoft.com/office/drawing/2014/main" val="2263373917"/>
                    </a:ext>
                  </a:extLst>
                </a:gridCol>
                <a:gridCol w="1969451">
                  <a:extLst>
                    <a:ext uri="{9D8B030D-6E8A-4147-A177-3AD203B41FA5}">
                      <a16:colId xmlns:a16="http://schemas.microsoft.com/office/drawing/2014/main" val="3105545257"/>
                    </a:ext>
                  </a:extLst>
                </a:gridCol>
              </a:tblGrid>
              <a:tr h="39817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單位名稱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統一編號</a:t>
                      </a:r>
                      <a:endParaRPr lang="zh-TW" altLang="en-US" dirty="0">
                        <a:solidFill>
                          <a:srgbClr val="002060"/>
                        </a:solidFill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負責人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194858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地址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871380"/>
                  </a:ext>
                </a:extLst>
              </a:tr>
              <a:tr h="3390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計畫主持人</a:t>
                      </a: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職稱</a:t>
                      </a: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en-US" alt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E-mail</a:t>
                      </a: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zh-TW" altLang="en-US" dirty="0">
                        <a:solidFill>
                          <a:srgbClr val="002060"/>
                        </a:solidFill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1965496"/>
                  </a:ext>
                </a:extLst>
              </a:tr>
              <a:tr h="3390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聯絡人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填表人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職稱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網址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endParaRPr lang="zh-TW" altLang="en-US" dirty="0">
                        <a:solidFill>
                          <a:srgbClr val="002060"/>
                        </a:solidFill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4644584"/>
                  </a:ext>
                </a:extLst>
              </a:tr>
              <a:tr h="3390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聯絡電話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E-mail</a:t>
                      </a:r>
                      <a:endParaRPr lang="zh-TW" alt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zh-TW" altLang="en-US">
                        <a:solidFill>
                          <a:srgbClr val="002060"/>
                        </a:solidFill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7304733"/>
                  </a:ext>
                </a:extLst>
              </a:tr>
              <a:tr h="33909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資本額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員工人數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男性</a:t>
                      </a:r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女性</a:t>
                      </a:r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dirty="0">
                        <a:solidFill>
                          <a:srgbClr val="002060"/>
                        </a:solidFill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9054731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核心營業</a:t>
                      </a:r>
                    </a:p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可複選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en-US" alt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食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餐飲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…) □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衣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衣飾、材料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…) □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住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住宿、居家產品、住商服務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…)</a:t>
                      </a: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行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交通、運輸服務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…) </a:t>
                      </a:r>
                      <a:r>
                        <a:rPr lang="en-US" alt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育樂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教育、娛樂服務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…) □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6836692"/>
                  </a:ext>
                </a:extLst>
              </a:tr>
              <a:tr h="3441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本計畫</a:t>
                      </a:r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執行項目</a:t>
                      </a: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輔導款</a:t>
                      </a: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自籌款</a:t>
                      </a:r>
                      <a:b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至少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750</a:t>
                      </a:r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5642268"/>
                  </a:ext>
                </a:extLst>
              </a:tr>
            </a:tbl>
          </a:graphicData>
        </a:graphic>
      </p:graphicFrame>
      <p:sp>
        <p:nvSpPr>
          <p:cNvPr id="4" name="文字方塊 3">
            <a:extLst>
              <a:ext uri="{FF2B5EF4-FFF2-40B4-BE49-F238E27FC236}">
                <a16:creationId xmlns:a16="http://schemas.microsoft.com/office/drawing/2014/main" id="{C00915C1-821E-8FC9-1C2B-65DF23A7C757}"/>
              </a:ext>
            </a:extLst>
          </p:cNvPr>
          <p:cNvSpPr txBox="1"/>
          <p:nvPr/>
        </p:nvSpPr>
        <p:spPr>
          <a:xfrm>
            <a:off x="415535" y="913741"/>
            <a:ext cx="41857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（一）基本資料－主要提案者</a:t>
            </a:r>
          </a:p>
        </p:txBody>
      </p:sp>
    </p:spTree>
    <p:extLst>
      <p:ext uri="{BB962C8B-B14F-4D97-AF65-F5344CB8AC3E}">
        <p14:creationId xmlns:p14="http://schemas.microsoft.com/office/powerpoint/2010/main" val="2111510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81DFD9-9E4F-FB9F-D35A-5A4492FEA2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投影片編號版面配置區 1">
            <a:extLst>
              <a:ext uri="{FF2B5EF4-FFF2-40B4-BE49-F238E27FC236}">
                <a16:creationId xmlns:a16="http://schemas.microsoft.com/office/drawing/2014/main" id="{4748D421-252D-62C6-8282-BD5A870F3AF7}"/>
              </a:ext>
            </a:extLst>
          </p:cNvPr>
          <p:cNvSpPr txBox="1">
            <a:spLocks/>
          </p:cNvSpPr>
          <p:nvPr/>
        </p:nvSpPr>
        <p:spPr>
          <a:xfrm>
            <a:off x="11496906" y="6492875"/>
            <a:ext cx="695093" cy="4543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2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06AD95-9B0D-4F35-92FF-3FD74202769C}" type="slidenum">
              <a:rPr lang="zh-TW" altLang="en-US" smtClean="0"/>
              <a:pPr/>
              <a:t>5</a:t>
            </a:fld>
            <a:endParaRPr lang="zh-TW" altLang="en-US" dirty="0"/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64E7D6F9-FD65-4E8C-BEEA-3D2C76DEA112}"/>
              </a:ext>
            </a:extLst>
          </p:cNvPr>
          <p:cNvSpPr/>
          <p:nvPr/>
        </p:nvSpPr>
        <p:spPr>
          <a:xfrm>
            <a:off x="-8275" y="699805"/>
            <a:ext cx="12214747" cy="72000"/>
          </a:xfrm>
          <a:prstGeom prst="rect">
            <a:avLst/>
          </a:prstGeom>
          <a:gradFill flip="none" rotWithShape="1">
            <a:gsLst>
              <a:gs pos="0">
                <a:srgbClr val="22AEDF">
                  <a:tint val="66000"/>
                  <a:satMod val="160000"/>
                </a:srgbClr>
              </a:gs>
              <a:gs pos="50000">
                <a:srgbClr val="22AEDF">
                  <a:tint val="44500"/>
                  <a:satMod val="160000"/>
                </a:srgbClr>
              </a:gs>
              <a:gs pos="100000">
                <a:srgbClr val="22AEDF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002060"/>
              </a:solidFill>
            </a:endParaRPr>
          </a:p>
        </p:txBody>
      </p:sp>
      <p:sp>
        <p:nvSpPr>
          <p:cNvPr id="86" name="標題 1">
            <a:extLst>
              <a:ext uri="{FF2B5EF4-FFF2-40B4-BE49-F238E27FC236}">
                <a16:creationId xmlns:a16="http://schemas.microsoft.com/office/drawing/2014/main" id="{9A206538-1870-38A6-6698-AE712DD34266}"/>
              </a:ext>
            </a:extLst>
          </p:cNvPr>
          <p:cNvSpPr txBox="1">
            <a:spLocks/>
          </p:cNvSpPr>
          <p:nvPr/>
        </p:nvSpPr>
        <p:spPr>
          <a:xfrm>
            <a:off x="2409191" y="171162"/>
            <a:ext cx="7373618" cy="7340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ctr"/>
            <a:endParaRPr lang="zh-TW" altLang="en-US" sz="3600" kern="0" dirty="0">
              <a:solidFill>
                <a:srgbClr val="002060"/>
              </a:solidFill>
            </a:endParaRPr>
          </a:p>
        </p:txBody>
      </p:sp>
      <p:sp>
        <p:nvSpPr>
          <p:cNvPr id="87" name="標題 1">
            <a:extLst>
              <a:ext uri="{FF2B5EF4-FFF2-40B4-BE49-F238E27FC236}">
                <a16:creationId xmlns:a16="http://schemas.microsoft.com/office/drawing/2014/main" id="{322A01E7-0B19-1CCC-16DA-7CFF3692C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612" y="162585"/>
            <a:ext cx="10515600" cy="592066"/>
          </a:xfrm>
        </p:spPr>
        <p:txBody>
          <a:bodyPr anchor="ctr">
            <a:normAutofit/>
          </a:bodyPr>
          <a:lstStyle/>
          <a:p>
            <a:pPr algn="ctr"/>
            <a:r>
              <a:rPr lang="zh-TW" altLang="en-US" sz="3600" dirty="0">
                <a:solidFill>
                  <a:srgbClr val="002060"/>
                </a:solidFill>
              </a:rPr>
              <a:t>一、企業與合作單位簡介</a:t>
            </a:r>
            <a:endParaRPr lang="zh-TW" altLang="en-US" sz="6000" dirty="0">
              <a:solidFill>
                <a:srgbClr val="002060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B9F366CA-C80B-A037-BE7F-80B2BA139BDE}"/>
              </a:ext>
            </a:extLst>
          </p:cNvPr>
          <p:cNvSpPr txBox="1"/>
          <p:nvPr/>
        </p:nvSpPr>
        <p:spPr>
          <a:xfrm>
            <a:off x="415535" y="913741"/>
            <a:ext cx="41857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（一）基本資料－主要提案者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11355841-9F20-6DA0-4360-C80E402EA9E6}"/>
              </a:ext>
            </a:extLst>
          </p:cNvPr>
          <p:cNvSpPr/>
          <p:nvPr/>
        </p:nvSpPr>
        <p:spPr>
          <a:xfrm>
            <a:off x="564755" y="1712545"/>
            <a:ext cx="6553018" cy="1230248"/>
          </a:xfrm>
          <a:prstGeom prst="rect">
            <a:avLst/>
          </a:prstGeom>
          <a:noFill/>
          <a:ln>
            <a:solidFill>
              <a:srgbClr val="38C2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5E2035A7-99C1-92F8-DAF9-BCA082784284}"/>
              </a:ext>
            </a:extLst>
          </p:cNvPr>
          <p:cNvSpPr/>
          <p:nvPr/>
        </p:nvSpPr>
        <p:spPr>
          <a:xfrm>
            <a:off x="564756" y="1467503"/>
            <a:ext cx="3240000" cy="369333"/>
          </a:xfrm>
          <a:prstGeom prst="rect">
            <a:avLst/>
          </a:prstGeom>
          <a:solidFill>
            <a:srgbClr val="38C2B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企業核心知識與核心價值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006FF2-E219-3964-9838-C4BB23070783}"/>
              </a:ext>
            </a:extLst>
          </p:cNvPr>
          <p:cNvSpPr/>
          <p:nvPr/>
        </p:nvSpPr>
        <p:spPr>
          <a:xfrm>
            <a:off x="564755" y="3369411"/>
            <a:ext cx="6553018" cy="1230248"/>
          </a:xfrm>
          <a:prstGeom prst="rect">
            <a:avLst/>
          </a:prstGeom>
          <a:noFill/>
          <a:ln>
            <a:solidFill>
              <a:srgbClr val="38C2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58DB0D19-5A1E-9AD7-04D5-28A138CE72D5}"/>
              </a:ext>
            </a:extLst>
          </p:cNvPr>
          <p:cNvSpPr/>
          <p:nvPr/>
        </p:nvSpPr>
        <p:spPr>
          <a:xfrm>
            <a:off x="564756" y="3124369"/>
            <a:ext cx="3240000" cy="369333"/>
          </a:xfrm>
          <a:prstGeom prst="rect">
            <a:avLst/>
          </a:prstGeom>
          <a:solidFill>
            <a:srgbClr val="38C2B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企業核心商品與服務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3DBD68B4-E5E4-D744-66B7-9E15A7658CBC}"/>
              </a:ext>
            </a:extLst>
          </p:cNvPr>
          <p:cNvSpPr/>
          <p:nvPr/>
        </p:nvSpPr>
        <p:spPr>
          <a:xfrm>
            <a:off x="564754" y="5089743"/>
            <a:ext cx="6553017" cy="1230248"/>
          </a:xfrm>
          <a:prstGeom prst="rect">
            <a:avLst/>
          </a:prstGeom>
          <a:noFill/>
          <a:ln>
            <a:solidFill>
              <a:srgbClr val="38C2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29F8AF76-23AF-CDDD-5947-F5403F4B7F00}"/>
              </a:ext>
            </a:extLst>
          </p:cNvPr>
          <p:cNvSpPr/>
          <p:nvPr/>
        </p:nvSpPr>
        <p:spPr>
          <a:xfrm>
            <a:off x="564756" y="4844701"/>
            <a:ext cx="3240000" cy="369333"/>
          </a:xfrm>
          <a:prstGeom prst="rect">
            <a:avLst/>
          </a:prstGeom>
          <a:solidFill>
            <a:srgbClr val="38C2B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本專案負責之角色與項目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4F2B10CF-C36B-7878-0003-621297FD04D0}"/>
              </a:ext>
            </a:extLst>
          </p:cNvPr>
          <p:cNvSpPr/>
          <p:nvPr/>
        </p:nvSpPr>
        <p:spPr>
          <a:xfrm>
            <a:off x="7678884" y="1048880"/>
            <a:ext cx="3803073" cy="2176815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81197048-DC49-BA98-C0B1-8EBAC02099FC}"/>
              </a:ext>
            </a:extLst>
          </p:cNvPr>
          <p:cNvSpPr/>
          <p:nvPr/>
        </p:nvSpPr>
        <p:spPr>
          <a:xfrm>
            <a:off x="7678884" y="3870066"/>
            <a:ext cx="3803073" cy="2176815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732D6F86-000F-2D15-543F-C273132838E5}"/>
              </a:ext>
            </a:extLst>
          </p:cNvPr>
          <p:cNvSpPr txBox="1"/>
          <p:nvPr/>
        </p:nvSpPr>
        <p:spPr>
          <a:xfrm>
            <a:off x="8615848" y="3244334"/>
            <a:ext cx="2202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圖、場域照說明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4D64DD35-FF5E-E317-A73D-EC38F29C5C78}"/>
              </a:ext>
            </a:extLst>
          </p:cNvPr>
          <p:cNvSpPr txBox="1"/>
          <p:nvPr/>
        </p:nvSpPr>
        <p:spPr>
          <a:xfrm>
            <a:off x="8283339" y="6118615"/>
            <a:ext cx="3109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圖、特色商品或服務說明</a:t>
            </a:r>
          </a:p>
        </p:txBody>
      </p:sp>
    </p:spTree>
    <p:extLst>
      <p:ext uri="{BB962C8B-B14F-4D97-AF65-F5344CB8AC3E}">
        <p14:creationId xmlns:p14="http://schemas.microsoft.com/office/powerpoint/2010/main" val="4081172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0BBFCE-6143-634C-47CA-D51053649C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投影片編號版面配置區 1">
            <a:extLst>
              <a:ext uri="{FF2B5EF4-FFF2-40B4-BE49-F238E27FC236}">
                <a16:creationId xmlns:a16="http://schemas.microsoft.com/office/drawing/2014/main" id="{FA0EF9F5-BA7B-B532-4397-206524DBA3D7}"/>
              </a:ext>
            </a:extLst>
          </p:cNvPr>
          <p:cNvSpPr txBox="1">
            <a:spLocks/>
          </p:cNvSpPr>
          <p:nvPr/>
        </p:nvSpPr>
        <p:spPr>
          <a:xfrm>
            <a:off x="11496906" y="6492875"/>
            <a:ext cx="695093" cy="4543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2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06AD95-9B0D-4F35-92FF-3FD74202769C}" type="slidenum">
              <a:rPr lang="zh-TW" altLang="en-US" smtClean="0"/>
              <a:pPr/>
              <a:t>6</a:t>
            </a:fld>
            <a:endParaRPr lang="zh-TW" altLang="en-US" dirty="0"/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67B8FEEB-43CA-60C4-4CF4-E7672FBAAF3C}"/>
              </a:ext>
            </a:extLst>
          </p:cNvPr>
          <p:cNvSpPr/>
          <p:nvPr/>
        </p:nvSpPr>
        <p:spPr>
          <a:xfrm>
            <a:off x="-8275" y="699805"/>
            <a:ext cx="12214747" cy="72000"/>
          </a:xfrm>
          <a:prstGeom prst="rect">
            <a:avLst/>
          </a:prstGeom>
          <a:gradFill flip="none" rotWithShape="1">
            <a:gsLst>
              <a:gs pos="0">
                <a:srgbClr val="22AEDF">
                  <a:tint val="66000"/>
                  <a:satMod val="160000"/>
                </a:srgbClr>
              </a:gs>
              <a:gs pos="50000">
                <a:srgbClr val="22AEDF">
                  <a:tint val="44500"/>
                  <a:satMod val="160000"/>
                </a:srgbClr>
              </a:gs>
              <a:gs pos="100000">
                <a:srgbClr val="22AEDF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002060"/>
              </a:solidFill>
            </a:endParaRPr>
          </a:p>
        </p:txBody>
      </p:sp>
      <p:sp>
        <p:nvSpPr>
          <p:cNvPr id="86" name="標題 1">
            <a:extLst>
              <a:ext uri="{FF2B5EF4-FFF2-40B4-BE49-F238E27FC236}">
                <a16:creationId xmlns:a16="http://schemas.microsoft.com/office/drawing/2014/main" id="{ECFB2FF9-4979-75FB-24ED-328D50857C53}"/>
              </a:ext>
            </a:extLst>
          </p:cNvPr>
          <p:cNvSpPr txBox="1">
            <a:spLocks/>
          </p:cNvSpPr>
          <p:nvPr/>
        </p:nvSpPr>
        <p:spPr>
          <a:xfrm>
            <a:off x="2409191" y="171162"/>
            <a:ext cx="7373618" cy="7340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ctr"/>
            <a:endParaRPr lang="zh-TW" altLang="en-US" sz="3600" kern="0" dirty="0">
              <a:solidFill>
                <a:srgbClr val="002060"/>
              </a:solidFill>
            </a:endParaRPr>
          </a:p>
        </p:txBody>
      </p:sp>
      <p:sp>
        <p:nvSpPr>
          <p:cNvPr id="87" name="標題 1">
            <a:extLst>
              <a:ext uri="{FF2B5EF4-FFF2-40B4-BE49-F238E27FC236}">
                <a16:creationId xmlns:a16="http://schemas.microsoft.com/office/drawing/2014/main" id="{D2B8ADDF-103D-4B0E-508F-4F2FE4748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612" y="162585"/>
            <a:ext cx="10515600" cy="592066"/>
          </a:xfrm>
        </p:spPr>
        <p:txBody>
          <a:bodyPr anchor="ctr">
            <a:normAutofit/>
          </a:bodyPr>
          <a:lstStyle/>
          <a:p>
            <a:pPr algn="ctr"/>
            <a:r>
              <a:rPr lang="zh-TW" altLang="en-US" sz="3600" dirty="0">
                <a:solidFill>
                  <a:srgbClr val="002060"/>
                </a:solidFill>
              </a:rPr>
              <a:t>一、企業與合作單位簡介</a:t>
            </a:r>
            <a:endParaRPr lang="zh-TW" altLang="en-US" sz="6000" dirty="0">
              <a:solidFill>
                <a:srgbClr val="002060"/>
              </a:solidFill>
            </a:endParaRP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E322F489-B3AE-49CD-FD1A-5E869369FC24}"/>
              </a:ext>
            </a:extLst>
          </p:cNvPr>
          <p:cNvGraphicFramePr>
            <a:graphicFrameLocks noGrp="1"/>
          </p:cNvGraphicFramePr>
          <p:nvPr/>
        </p:nvGraphicFramePr>
        <p:xfrm>
          <a:off x="646045" y="1637383"/>
          <a:ext cx="11198407" cy="48007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7522">
                  <a:extLst>
                    <a:ext uri="{9D8B030D-6E8A-4147-A177-3AD203B41FA5}">
                      <a16:colId xmlns:a16="http://schemas.microsoft.com/office/drawing/2014/main" val="1480266574"/>
                    </a:ext>
                  </a:extLst>
                </a:gridCol>
                <a:gridCol w="2305956">
                  <a:extLst>
                    <a:ext uri="{9D8B030D-6E8A-4147-A177-3AD203B41FA5}">
                      <a16:colId xmlns:a16="http://schemas.microsoft.com/office/drawing/2014/main" val="558871469"/>
                    </a:ext>
                  </a:extLst>
                </a:gridCol>
                <a:gridCol w="222332">
                  <a:extLst>
                    <a:ext uri="{9D8B030D-6E8A-4147-A177-3AD203B41FA5}">
                      <a16:colId xmlns:a16="http://schemas.microsoft.com/office/drawing/2014/main" val="1466193805"/>
                    </a:ext>
                  </a:extLst>
                </a:gridCol>
                <a:gridCol w="955432">
                  <a:extLst>
                    <a:ext uri="{9D8B030D-6E8A-4147-A177-3AD203B41FA5}">
                      <a16:colId xmlns:a16="http://schemas.microsoft.com/office/drawing/2014/main" val="3279291492"/>
                    </a:ext>
                  </a:extLst>
                </a:gridCol>
                <a:gridCol w="444664">
                  <a:extLst>
                    <a:ext uri="{9D8B030D-6E8A-4147-A177-3AD203B41FA5}">
                      <a16:colId xmlns:a16="http://schemas.microsoft.com/office/drawing/2014/main" val="3536184220"/>
                    </a:ext>
                  </a:extLst>
                </a:gridCol>
                <a:gridCol w="444664">
                  <a:extLst>
                    <a:ext uri="{9D8B030D-6E8A-4147-A177-3AD203B41FA5}">
                      <a16:colId xmlns:a16="http://schemas.microsoft.com/office/drawing/2014/main" val="3496328345"/>
                    </a:ext>
                  </a:extLst>
                </a:gridCol>
                <a:gridCol w="222332">
                  <a:extLst>
                    <a:ext uri="{9D8B030D-6E8A-4147-A177-3AD203B41FA5}">
                      <a16:colId xmlns:a16="http://schemas.microsoft.com/office/drawing/2014/main" val="516368148"/>
                    </a:ext>
                  </a:extLst>
                </a:gridCol>
                <a:gridCol w="1110144">
                  <a:extLst>
                    <a:ext uri="{9D8B030D-6E8A-4147-A177-3AD203B41FA5}">
                      <a16:colId xmlns:a16="http://schemas.microsoft.com/office/drawing/2014/main" val="2822428504"/>
                    </a:ext>
                  </a:extLst>
                </a:gridCol>
                <a:gridCol w="259773">
                  <a:extLst>
                    <a:ext uri="{9D8B030D-6E8A-4147-A177-3AD203B41FA5}">
                      <a16:colId xmlns:a16="http://schemas.microsoft.com/office/drawing/2014/main" val="558407522"/>
                    </a:ext>
                  </a:extLst>
                </a:gridCol>
                <a:gridCol w="1246137">
                  <a:extLst>
                    <a:ext uri="{9D8B030D-6E8A-4147-A177-3AD203B41FA5}">
                      <a16:colId xmlns:a16="http://schemas.microsoft.com/office/drawing/2014/main" val="2263373917"/>
                    </a:ext>
                  </a:extLst>
                </a:gridCol>
                <a:gridCol w="1969451">
                  <a:extLst>
                    <a:ext uri="{9D8B030D-6E8A-4147-A177-3AD203B41FA5}">
                      <a16:colId xmlns:a16="http://schemas.microsoft.com/office/drawing/2014/main" val="3105545257"/>
                    </a:ext>
                  </a:extLst>
                </a:gridCol>
              </a:tblGrid>
              <a:tr h="3254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單位名稱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統一編號</a:t>
                      </a:r>
                      <a:endParaRPr lang="zh-TW" altLang="en-US" dirty="0">
                        <a:solidFill>
                          <a:srgbClr val="002060"/>
                        </a:solidFill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負責人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1948586"/>
                  </a:ext>
                </a:extLst>
              </a:tr>
              <a:tr h="3199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地址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871380"/>
                  </a:ext>
                </a:extLst>
              </a:tr>
              <a:tr h="3199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聯絡人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填表人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職稱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網址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endParaRPr lang="zh-TW" altLang="en-US" dirty="0">
                        <a:solidFill>
                          <a:srgbClr val="002060"/>
                        </a:solidFill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4644584"/>
                  </a:ext>
                </a:extLst>
              </a:tr>
              <a:tr h="31999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聯絡電話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傳真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zh-TW" altLang="en-US">
                        <a:solidFill>
                          <a:srgbClr val="002060"/>
                        </a:solidFill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7304733"/>
                  </a:ext>
                </a:extLst>
              </a:tr>
              <a:tr h="3199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資本額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員工人數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男性</a:t>
                      </a:r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女性</a:t>
                      </a:r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dirty="0">
                        <a:solidFill>
                          <a:srgbClr val="002060"/>
                        </a:solidFill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9054731"/>
                  </a:ext>
                </a:extLst>
              </a:tr>
              <a:tr h="6846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核心營業</a:t>
                      </a:r>
                    </a:p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可複選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en-US" alt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食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餐飲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…) □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衣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衣飾、材料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…) □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住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住宿、居家產品、住商服務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…)</a:t>
                      </a: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行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交通、運輸服務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…) </a:t>
                      </a:r>
                      <a:r>
                        <a:rPr lang="en-US" alt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育樂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教育、娛樂服務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…) □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6836692"/>
                  </a:ext>
                </a:extLst>
              </a:tr>
              <a:tr h="3199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本計畫所執行之</a:t>
                      </a:r>
                      <a:endParaRPr lang="en-US" alt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5642268"/>
                  </a:ext>
                </a:extLst>
              </a:tr>
              <a:tr h="319996">
                <a:tc row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在本計畫執行之</a:t>
                      </a:r>
                      <a:endParaRPr lang="en-US" alt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配合人員</a:t>
                      </a:r>
                      <a:endParaRPr lang="en-US" alt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en-US" alt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可自行增列</a:t>
                      </a:r>
                      <a:r>
                        <a:rPr lang="en-US" alt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姓名</a:t>
                      </a: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職稱</a:t>
                      </a: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投入人月</a:t>
                      </a: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負責項目</a:t>
                      </a: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8931400"/>
                  </a:ext>
                </a:extLst>
              </a:tr>
              <a:tr h="31999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4664681"/>
                  </a:ext>
                </a:extLst>
              </a:tr>
              <a:tr h="31999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5289562"/>
                  </a:ext>
                </a:extLst>
              </a:tr>
              <a:tr h="319996"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9122834"/>
                  </a:ext>
                </a:extLst>
              </a:tr>
            </a:tbl>
          </a:graphicData>
        </a:graphic>
      </p:graphicFrame>
      <p:sp>
        <p:nvSpPr>
          <p:cNvPr id="4" name="文字方塊 3">
            <a:extLst>
              <a:ext uri="{FF2B5EF4-FFF2-40B4-BE49-F238E27FC236}">
                <a16:creationId xmlns:a16="http://schemas.microsoft.com/office/drawing/2014/main" id="{6EAA623D-B830-3EC3-63AE-D642C5D4EB24}"/>
              </a:ext>
            </a:extLst>
          </p:cNvPr>
          <p:cNvSpPr txBox="1"/>
          <p:nvPr/>
        </p:nvSpPr>
        <p:spPr>
          <a:xfrm>
            <a:off x="415535" y="913741"/>
            <a:ext cx="5323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（一）基本資料－聯合提案者</a:t>
            </a:r>
            <a:r>
              <a:rPr lang="en-US" altLang="zh-TW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第一家</a:t>
            </a:r>
            <a:r>
              <a:rPr lang="en-US" altLang="zh-TW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24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31734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0D62F4-1873-819A-4504-DBE83CC57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投影片編號版面配置區 1">
            <a:extLst>
              <a:ext uri="{FF2B5EF4-FFF2-40B4-BE49-F238E27FC236}">
                <a16:creationId xmlns:a16="http://schemas.microsoft.com/office/drawing/2014/main" id="{519A3E42-7FEF-0E93-DD9F-4A93BACC7FDE}"/>
              </a:ext>
            </a:extLst>
          </p:cNvPr>
          <p:cNvSpPr txBox="1">
            <a:spLocks/>
          </p:cNvSpPr>
          <p:nvPr/>
        </p:nvSpPr>
        <p:spPr>
          <a:xfrm>
            <a:off x="11496906" y="6492875"/>
            <a:ext cx="695093" cy="4543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2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06AD95-9B0D-4F35-92FF-3FD74202769C}" type="slidenum">
              <a:rPr lang="zh-TW" altLang="en-US" smtClean="0"/>
              <a:pPr/>
              <a:t>7</a:t>
            </a:fld>
            <a:endParaRPr lang="zh-TW" altLang="en-US" dirty="0"/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D7FEE796-0F85-3DCA-75F3-C6F1C8CE81D1}"/>
              </a:ext>
            </a:extLst>
          </p:cNvPr>
          <p:cNvSpPr/>
          <p:nvPr/>
        </p:nvSpPr>
        <p:spPr>
          <a:xfrm>
            <a:off x="-8275" y="699805"/>
            <a:ext cx="12214747" cy="72000"/>
          </a:xfrm>
          <a:prstGeom prst="rect">
            <a:avLst/>
          </a:prstGeom>
          <a:gradFill flip="none" rotWithShape="1">
            <a:gsLst>
              <a:gs pos="0">
                <a:srgbClr val="22AEDF">
                  <a:tint val="66000"/>
                  <a:satMod val="160000"/>
                </a:srgbClr>
              </a:gs>
              <a:gs pos="50000">
                <a:srgbClr val="22AEDF">
                  <a:tint val="44500"/>
                  <a:satMod val="160000"/>
                </a:srgbClr>
              </a:gs>
              <a:gs pos="100000">
                <a:srgbClr val="22AEDF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002060"/>
              </a:solidFill>
            </a:endParaRPr>
          </a:p>
        </p:txBody>
      </p:sp>
      <p:sp>
        <p:nvSpPr>
          <p:cNvPr id="86" name="標題 1">
            <a:extLst>
              <a:ext uri="{FF2B5EF4-FFF2-40B4-BE49-F238E27FC236}">
                <a16:creationId xmlns:a16="http://schemas.microsoft.com/office/drawing/2014/main" id="{3FA1B452-EC8B-21B6-6871-C8E847078493}"/>
              </a:ext>
            </a:extLst>
          </p:cNvPr>
          <p:cNvSpPr txBox="1">
            <a:spLocks/>
          </p:cNvSpPr>
          <p:nvPr/>
        </p:nvSpPr>
        <p:spPr>
          <a:xfrm>
            <a:off x="2409191" y="171162"/>
            <a:ext cx="7373618" cy="7340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ctr"/>
            <a:endParaRPr lang="zh-TW" altLang="en-US" sz="3600" kern="0" dirty="0">
              <a:solidFill>
                <a:srgbClr val="002060"/>
              </a:solidFill>
            </a:endParaRPr>
          </a:p>
        </p:txBody>
      </p:sp>
      <p:sp>
        <p:nvSpPr>
          <p:cNvPr id="87" name="標題 1">
            <a:extLst>
              <a:ext uri="{FF2B5EF4-FFF2-40B4-BE49-F238E27FC236}">
                <a16:creationId xmlns:a16="http://schemas.microsoft.com/office/drawing/2014/main" id="{38712C88-9BE2-015D-4B2A-DC6467865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612" y="162585"/>
            <a:ext cx="10515600" cy="592066"/>
          </a:xfrm>
        </p:spPr>
        <p:txBody>
          <a:bodyPr anchor="ctr">
            <a:normAutofit/>
          </a:bodyPr>
          <a:lstStyle/>
          <a:p>
            <a:pPr algn="ctr"/>
            <a:r>
              <a:rPr lang="zh-TW" altLang="en-US" sz="3600" dirty="0">
                <a:solidFill>
                  <a:srgbClr val="002060"/>
                </a:solidFill>
              </a:rPr>
              <a:t>一、企業與合作單位簡介</a:t>
            </a:r>
            <a:endParaRPr lang="zh-TW" altLang="en-US" sz="6000" dirty="0">
              <a:solidFill>
                <a:srgbClr val="002060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925017B3-03C1-4F69-3C29-38CBC085869E}"/>
              </a:ext>
            </a:extLst>
          </p:cNvPr>
          <p:cNvSpPr txBox="1"/>
          <p:nvPr/>
        </p:nvSpPr>
        <p:spPr>
          <a:xfrm>
            <a:off x="415535" y="913741"/>
            <a:ext cx="5323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（一）基本資料－聯合提案者</a:t>
            </a:r>
            <a:r>
              <a:rPr lang="en-US" altLang="zh-TW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第一家</a:t>
            </a:r>
            <a:r>
              <a:rPr lang="en-US" altLang="zh-TW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24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AE6CF526-4D91-B642-928E-EE8BB503B9DB}"/>
              </a:ext>
            </a:extLst>
          </p:cNvPr>
          <p:cNvSpPr/>
          <p:nvPr/>
        </p:nvSpPr>
        <p:spPr>
          <a:xfrm>
            <a:off x="564755" y="1712545"/>
            <a:ext cx="6553018" cy="1230248"/>
          </a:xfrm>
          <a:prstGeom prst="rect">
            <a:avLst/>
          </a:prstGeom>
          <a:noFill/>
          <a:ln>
            <a:solidFill>
              <a:srgbClr val="38C2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559C6450-ECD1-CDD3-565E-39ECE234960A}"/>
              </a:ext>
            </a:extLst>
          </p:cNvPr>
          <p:cNvSpPr/>
          <p:nvPr/>
        </p:nvSpPr>
        <p:spPr>
          <a:xfrm>
            <a:off x="564756" y="1467503"/>
            <a:ext cx="3240000" cy="369333"/>
          </a:xfrm>
          <a:prstGeom prst="rect">
            <a:avLst/>
          </a:prstGeom>
          <a:solidFill>
            <a:srgbClr val="38C2B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企業核心知識與核心價值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70893954-9BB2-D176-FE00-A7BB71FC7D42}"/>
              </a:ext>
            </a:extLst>
          </p:cNvPr>
          <p:cNvSpPr/>
          <p:nvPr/>
        </p:nvSpPr>
        <p:spPr>
          <a:xfrm>
            <a:off x="564755" y="3369411"/>
            <a:ext cx="6553018" cy="1230248"/>
          </a:xfrm>
          <a:prstGeom prst="rect">
            <a:avLst/>
          </a:prstGeom>
          <a:noFill/>
          <a:ln>
            <a:solidFill>
              <a:srgbClr val="38C2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73C07FE2-1DBD-0779-5D76-B0ABB0779D0B}"/>
              </a:ext>
            </a:extLst>
          </p:cNvPr>
          <p:cNvSpPr/>
          <p:nvPr/>
        </p:nvSpPr>
        <p:spPr>
          <a:xfrm>
            <a:off x="564756" y="3124369"/>
            <a:ext cx="3240000" cy="369333"/>
          </a:xfrm>
          <a:prstGeom prst="rect">
            <a:avLst/>
          </a:prstGeom>
          <a:solidFill>
            <a:srgbClr val="38C2B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企業核心商品與服務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91960DC7-9561-0E5F-4E14-C28238A97797}"/>
              </a:ext>
            </a:extLst>
          </p:cNvPr>
          <p:cNvSpPr/>
          <p:nvPr/>
        </p:nvSpPr>
        <p:spPr>
          <a:xfrm>
            <a:off x="564754" y="5089743"/>
            <a:ext cx="6553017" cy="1230248"/>
          </a:xfrm>
          <a:prstGeom prst="rect">
            <a:avLst/>
          </a:prstGeom>
          <a:noFill/>
          <a:ln>
            <a:solidFill>
              <a:srgbClr val="38C2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275A30AD-FB05-8DA3-CD6F-AA9AE7416335}"/>
              </a:ext>
            </a:extLst>
          </p:cNvPr>
          <p:cNvSpPr/>
          <p:nvPr/>
        </p:nvSpPr>
        <p:spPr>
          <a:xfrm>
            <a:off x="564756" y="4844701"/>
            <a:ext cx="3240000" cy="369333"/>
          </a:xfrm>
          <a:prstGeom prst="rect">
            <a:avLst/>
          </a:prstGeom>
          <a:solidFill>
            <a:srgbClr val="38C2B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本專案負責之角色與項目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D5368450-1D4A-8530-1F1F-559E20DED3DB}"/>
              </a:ext>
            </a:extLst>
          </p:cNvPr>
          <p:cNvSpPr/>
          <p:nvPr/>
        </p:nvSpPr>
        <p:spPr>
          <a:xfrm>
            <a:off x="7678884" y="1048880"/>
            <a:ext cx="3803073" cy="2176815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2283D63C-818F-1908-13F7-F5ED4DD60E98}"/>
              </a:ext>
            </a:extLst>
          </p:cNvPr>
          <p:cNvSpPr/>
          <p:nvPr/>
        </p:nvSpPr>
        <p:spPr>
          <a:xfrm>
            <a:off x="7678884" y="3870066"/>
            <a:ext cx="3803073" cy="2176815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BED3FF29-22B4-7BE3-EC67-A95539C39A0D}"/>
              </a:ext>
            </a:extLst>
          </p:cNvPr>
          <p:cNvSpPr txBox="1"/>
          <p:nvPr/>
        </p:nvSpPr>
        <p:spPr>
          <a:xfrm>
            <a:off x="8615848" y="3244334"/>
            <a:ext cx="2202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圖、場域照說明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269540EA-0AE4-EB5D-EA51-FCA0AB9B7EAB}"/>
              </a:ext>
            </a:extLst>
          </p:cNvPr>
          <p:cNvSpPr txBox="1"/>
          <p:nvPr/>
        </p:nvSpPr>
        <p:spPr>
          <a:xfrm>
            <a:off x="8283339" y="6118615"/>
            <a:ext cx="3109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圖、特色商品或服務說明</a:t>
            </a:r>
          </a:p>
        </p:txBody>
      </p:sp>
    </p:spTree>
    <p:extLst>
      <p:ext uri="{BB962C8B-B14F-4D97-AF65-F5344CB8AC3E}">
        <p14:creationId xmlns:p14="http://schemas.microsoft.com/office/powerpoint/2010/main" val="3935229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82834E-9A13-85EF-CB61-60BB74A875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投影片編號版面配置區 1">
            <a:extLst>
              <a:ext uri="{FF2B5EF4-FFF2-40B4-BE49-F238E27FC236}">
                <a16:creationId xmlns:a16="http://schemas.microsoft.com/office/drawing/2014/main" id="{BFC10701-62C5-33FF-E44F-79A64DDB8966}"/>
              </a:ext>
            </a:extLst>
          </p:cNvPr>
          <p:cNvSpPr txBox="1">
            <a:spLocks/>
          </p:cNvSpPr>
          <p:nvPr/>
        </p:nvSpPr>
        <p:spPr>
          <a:xfrm>
            <a:off x="11496906" y="6492875"/>
            <a:ext cx="695093" cy="4543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2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06AD95-9B0D-4F35-92FF-3FD74202769C}" type="slidenum">
              <a:rPr lang="zh-TW" altLang="en-US" smtClean="0"/>
              <a:pPr/>
              <a:t>8</a:t>
            </a:fld>
            <a:endParaRPr lang="zh-TW" altLang="en-US" dirty="0"/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A200C375-8DAC-6ABC-D1CA-4341995D5667}"/>
              </a:ext>
            </a:extLst>
          </p:cNvPr>
          <p:cNvSpPr/>
          <p:nvPr/>
        </p:nvSpPr>
        <p:spPr>
          <a:xfrm>
            <a:off x="-8275" y="699805"/>
            <a:ext cx="12214747" cy="72000"/>
          </a:xfrm>
          <a:prstGeom prst="rect">
            <a:avLst/>
          </a:prstGeom>
          <a:gradFill flip="none" rotWithShape="1">
            <a:gsLst>
              <a:gs pos="0">
                <a:srgbClr val="22AEDF">
                  <a:tint val="66000"/>
                  <a:satMod val="160000"/>
                </a:srgbClr>
              </a:gs>
              <a:gs pos="50000">
                <a:srgbClr val="22AEDF">
                  <a:tint val="44500"/>
                  <a:satMod val="160000"/>
                </a:srgbClr>
              </a:gs>
              <a:gs pos="100000">
                <a:srgbClr val="22AEDF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002060"/>
              </a:solidFill>
            </a:endParaRPr>
          </a:p>
        </p:txBody>
      </p:sp>
      <p:sp>
        <p:nvSpPr>
          <p:cNvPr id="86" name="標題 1">
            <a:extLst>
              <a:ext uri="{FF2B5EF4-FFF2-40B4-BE49-F238E27FC236}">
                <a16:creationId xmlns:a16="http://schemas.microsoft.com/office/drawing/2014/main" id="{3E51C4F1-E92B-81AF-4B7F-39E85E455BBA}"/>
              </a:ext>
            </a:extLst>
          </p:cNvPr>
          <p:cNvSpPr txBox="1">
            <a:spLocks/>
          </p:cNvSpPr>
          <p:nvPr/>
        </p:nvSpPr>
        <p:spPr>
          <a:xfrm>
            <a:off x="2409191" y="171162"/>
            <a:ext cx="7373618" cy="7340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ctr"/>
            <a:endParaRPr lang="zh-TW" altLang="en-US" sz="3600" kern="0" dirty="0">
              <a:solidFill>
                <a:srgbClr val="002060"/>
              </a:solidFill>
            </a:endParaRPr>
          </a:p>
        </p:txBody>
      </p:sp>
      <p:sp>
        <p:nvSpPr>
          <p:cNvPr id="87" name="標題 1">
            <a:extLst>
              <a:ext uri="{FF2B5EF4-FFF2-40B4-BE49-F238E27FC236}">
                <a16:creationId xmlns:a16="http://schemas.microsoft.com/office/drawing/2014/main" id="{0C2D0E1F-9D98-92A0-4F78-1C752EB60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612" y="162585"/>
            <a:ext cx="10515600" cy="592066"/>
          </a:xfrm>
        </p:spPr>
        <p:txBody>
          <a:bodyPr anchor="ctr">
            <a:normAutofit/>
          </a:bodyPr>
          <a:lstStyle/>
          <a:p>
            <a:pPr algn="ctr"/>
            <a:r>
              <a:rPr lang="zh-TW" altLang="en-US" sz="3600" dirty="0">
                <a:solidFill>
                  <a:srgbClr val="002060"/>
                </a:solidFill>
              </a:rPr>
              <a:t>一、企業與合作單位簡介</a:t>
            </a:r>
            <a:endParaRPr lang="zh-TW" altLang="en-US" sz="6000" dirty="0">
              <a:solidFill>
                <a:srgbClr val="002060"/>
              </a:solidFill>
            </a:endParaRP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81179866-91BF-18C5-1FDC-59B291B64FAF}"/>
              </a:ext>
            </a:extLst>
          </p:cNvPr>
          <p:cNvGraphicFramePr>
            <a:graphicFrameLocks noGrp="1"/>
          </p:cNvGraphicFramePr>
          <p:nvPr/>
        </p:nvGraphicFramePr>
        <p:xfrm>
          <a:off x="646045" y="1637383"/>
          <a:ext cx="11198407" cy="48007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7522">
                  <a:extLst>
                    <a:ext uri="{9D8B030D-6E8A-4147-A177-3AD203B41FA5}">
                      <a16:colId xmlns:a16="http://schemas.microsoft.com/office/drawing/2014/main" val="1480266574"/>
                    </a:ext>
                  </a:extLst>
                </a:gridCol>
                <a:gridCol w="2305956">
                  <a:extLst>
                    <a:ext uri="{9D8B030D-6E8A-4147-A177-3AD203B41FA5}">
                      <a16:colId xmlns:a16="http://schemas.microsoft.com/office/drawing/2014/main" val="558871469"/>
                    </a:ext>
                  </a:extLst>
                </a:gridCol>
                <a:gridCol w="222332">
                  <a:extLst>
                    <a:ext uri="{9D8B030D-6E8A-4147-A177-3AD203B41FA5}">
                      <a16:colId xmlns:a16="http://schemas.microsoft.com/office/drawing/2014/main" val="1466193805"/>
                    </a:ext>
                  </a:extLst>
                </a:gridCol>
                <a:gridCol w="955432">
                  <a:extLst>
                    <a:ext uri="{9D8B030D-6E8A-4147-A177-3AD203B41FA5}">
                      <a16:colId xmlns:a16="http://schemas.microsoft.com/office/drawing/2014/main" val="3279291492"/>
                    </a:ext>
                  </a:extLst>
                </a:gridCol>
                <a:gridCol w="444664">
                  <a:extLst>
                    <a:ext uri="{9D8B030D-6E8A-4147-A177-3AD203B41FA5}">
                      <a16:colId xmlns:a16="http://schemas.microsoft.com/office/drawing/2014/main" val="3536184220"/>
                    </a:ext>
                  </a:extLst>
                </a:gridCol>
                <a:gridCol w="444664">
                  <a:extLst>
                    <a:ext uri="{9D8B030D-6E8A-4147-A177-3AD203B41FA5}">
                      <a16:colId xmlns:a16="http://schemas.microsoft.com/office/drawing/2014/main" val="3496328345"/>
                    </a:ext>
                  </a:extLst>
                </a:gridCol>
                <a:gridCol w="222332">
                  <a:extLst>
                    <a:ext uri="{9D8B030D-6E8A-4147-A177-3AD203B41FA5}">
                      <a16:colId xmlns:a16="http://schemas.microsoft.com/office/drawing/2014/main" val="516368148"/>
                    </a:ext>
                  </a:extLst>
                </a:gridCol>
                <a:gridCol w="1110144">
                  <a:extLst>
                    <a:ext uri="{9D8B030D-6E8A-4147-A177-3AD203B41FA5}">
                      <a16:colId xmlns:a16="http://schemas.microsoft.com/office/drawing/2014/main" val="2822428504"/>
                    </a:ext>
                  </a:extLst>
                </a:gridCol>
                <a:gridCol w="259773">
                  <a:extLst>
                    <a:ext uri="{9D8B030D-6E8A-4147-A177-3AD203B41FA5}">
                      <a16:colId xmlns:a16="http://schemas.microsoft.com/office/drawing/2014/main" val="558407522"/>
                    </a:ext>
                  </a:extLst>
                </a:gridCol>
                <a:gridCol w="1246137">
                  <a:extLst>
                    <a:ext uri="{9D8B030D-6E8A-4147-A177-3AD203B41FA5}">
                      <a16:colId xmlns:a16="http://schemas.microsoft.com/office/drawing/2014/main" val="2263373917"/>
                    </a:ext>
                  </a:extLst>
                </a:gridCol>
                <a:gridCol w="1969451">
                  <a:extLst>
                    <a:ext uri="{9D8B030D-6E8A-4147-A177-3AD203B41FA5}">
                      <a16:colId xmlns:a16="http://schemas.microsoft.com/office/drawing/2014/main" val="3105545257"/>
                    </a:ext>
                  </a:extLst>
                </a:gridCol>
              </a:tblGrid>
              <a:tr h="3254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單位名稱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統一編號</a:t>
                      </a:r>
                      <a:endParaRPr lang="zh-TW" altLang="en-US" dirty="0">
                        <a:solidFill>
                          <a:srgbClr val="002060"/>
                        </a:solidFill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負責人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1948586"/>
                  </a:ext>
                </a:extLst>
              </a:tr>
              <a:tr h="3199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地址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871380"/>
                  </a:ext>
                </a:extLst>
              </a:tr>
              <a:tr h="3199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聯絡人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填表人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職稱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網址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endParaRPr lang="zh-TW" altLang="en-US" dirty="0">
                        <a:solidFill>
                          <a:srgbClr val="002060"/>
                        </a:solidFill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4644584"/>
                  </a:ext>
                </a:extLst>
              </a:tr>
              <a:tr h="31999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聯絡電話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傳真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zh-TW" altLang="en-US">
                        <a:solidFill>
                          <a:srgbClr val="002060"/>
                        </a:solidFill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7304733"/>
                  </a:ext>
                </a:extLst>
              </a:tr>
              <a:tr h="3199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資本額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員工人數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男性</a:t>
                      </a:r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女性</a:t>
                      </a:r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dirty="0">
                        <a:solidFill>
                          <a:srgbClr val="002060"/>
                        </a:solidFill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9054731"/>
                  </a:ext>
                </a:extLst>
              </a:tr>
              <a:tr h="6846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核心營業</a:t>
                      </a:r>
                    </a:p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可複選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en-US" alt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食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餐飲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…) □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衣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衣飾、材料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…) □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住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住宿、居家產品、住商服務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…)</a:t>
                      </a: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行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交通、運輸服務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…) </a:t>
                      </a:r>
                      <a:r>
                        <a:rPr lang="en-US" alt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育樂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教育、娛樂服務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…) □</a:t>
                      </a:r>
                      <a:r>
                        <a:rPr 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6836692"/>
                  </a:ext>
                </a:extLst>
              </a:tr>
              <a:tr h="3199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本計畫所執行之</a:t>
                      </a:r>
                      <a:endParaRPr lang="en-US" alt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5642268"/>
                  </a:ext>
                </a:extLst>
              </a:tr>
              <a:tr h="319996">
                <a:tc row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在本計畫執行之</a:t>
                      </a:r>
                      <a:endParaRPr lang="en-US" alt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配合人員</a:t>
                      </a:r>
                      <a:endParaRPr lang="en-US" alt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en-US" alt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可自行增列</a:t>
                      </a:r>
                      <a:r>
                        <a:rPr lang="en-US" altLang="zh-TW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姓名</a:t>
                      </a: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職稱</a:t>
                      </a: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投入人月</a:t>
                      </a: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TW" altLang="en-US" sz="1800" dirty="0">
                          <a:solidFill>
                            <a:srgbClr val="00206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負責項目</a:t>
                      </a: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8931400"/>
                  </a:ext>
                </a:extLst>
              </a:tr>
              <a:tr h="31999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4664681"/>
                  </a:ext>
                </a:extLst>
              </a:tr>
              <a:tr h="31999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5289562"/>
                  </a:ext>
                </a:extLst>
              </a:tr>
              <a:tr h="319996"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TW" sz="1800" dirty="0">
                        <a:solidFill>
                          <a:srgbClr val="00206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9122834"/>
                  </a:ext>
                </a:extLst>
              </a:tr>
            </a:tbl>
          </a:graphicData>
        </a:graphic>
      </p:graphicFrame>
      <p:sp>
        <p:nvSpPr>
          <p:cNvPr id="4" name="文字方塊 3">
            <a:extLst>
              <a:ext uri="{FF2B5EF4-FFF2-40B4-BE49-F238E27FC236}">
                <a16:creationId xmlns:a16="http://schemas.microsoft.com/office/drawing/2014/main" id="{DED40488-0B1F-AE71-7FA7-A8B4EE17BCBB}"/>
              </a:ext>
            </a:extLst>
          </p:cNvPr>
          <p:cNvSpPr txBox="1"/>
          <p:nvPr/>
        </p:nvSpPr>
        <p:spPr>
          <a:xfrm>
            <a:off x="415535" y="913741"/>
            <a:ext cx="5323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（一）基本資料－聯合提案者</a:t>
            </a:r>
            <a:r>
              <a:rPr lang="en-US" altLang="zh-TW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第二家</a:t>
            </a:r>
            <a:r>
              <a:rPr lang="en-US" altLang="zh-TW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24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33024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5CFAF0-723E-68E7-3409-79F42668E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投影片編號版面配置區 1">
            <a:extLst>
              <a:ext uri="{FF2B5EF4-FFF2-40B4-BE49-F238E27FC236}">
                <a16:creationId xmlns:a16="http://schemas.microsoft.com/office/drawing/2014/main" id="{CE0E7390-9544-0EFF-B139-54C346FDA077}"/>
              </a:ext>
            </a:extLst>
          </p:cNvPr>
          <p:cNvSpPr txBox="1">
            <a:spLocks/>
          </p:cNvSpPr>
          <p:nvPr/>
        </p:nvSpPr>
        <p:spPr>
          <a:xfrm>
            <a:off x="11496906" y="6492875"/>
            <a:ext cx="695093" cy="4543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2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06AD95-9B0D-4F35-92FF-3FD74202769C}" type="slidenum">
              <a:rPr lang="zh-TW" altLang="en-US" smtClean="0"/>
              <a:pPr/>
              <a:t>9</a:t>
            </a:fld>
            <a:endParaRPr lang="zh-TW" altLang="en-US" dirty="0"/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7C0871E5-4CB7-3F33-B2A7-5680623E0D36}"/>
              </a:ext>
            </a:extLst>
          </p:cNvPr>
          <p:cNvSpPr/>
          <p:nvPr/>
        </p:nvSpPr>
        <p:spPr>
          <a:xfrm>
            <a:off x="-8275" y="699805"/>
            <a:ext cx="12214747" cy="72000"/>
          </a:xfrm>
          <a:prstGeom prst="rect">
            <a:avLst/>
          </a:prstGeom>
          <a:gradFill flip="none" rotWithShape="1">
            <a:gsLst>
              <a:gs pos="0">
                <a:srgbClr val="22AEDF">
                  <a:tint val="66000"/>
                  <a:satMod val="160000"/>
                </a:srgbClr>
              </a:gs>
              <a:gs pos="50000">
                <a:srgbClr val="22AEDF">
                  <a:tint val="44500"/>
                  <a:satMod val="160000"/>
                </a:srgbClr>
              </a:gs>
              <a:gs pos="100000">
                <a:srgbClr val="22AEDF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002060"/>
              </a:solidFill>
            </a:endParaRPr>
          </a:p>
        </p:txBody>
      </p:sp>
      <p:sp>
        <p:nvSpPr>
          <p:cNvPr id="86" name="標題 1">
            <a:extLst>
              <a:ext uri="{FF2B5EF4-FFF2-40B4-BE49-F238E27FC236}">
                <a16:creationId xmlns:a16="http://schemas.microsoft.com/office/drawing/2014/main" id="{240367EC-2B95-CD37-F4BC-5138E0396C9B}"/>
              </a:ext>
            </a:extLst>
          </p:cNvPr>
          <p:cNvSpPr txBox="1">
            <a:spLocks/>
          </p:cNvSpPr>
          <p:nvPr/>
        </p:nvSpPr>
        <p:spPr>
          <a:xfrm>
            <a:off x="2409191" y="171162"/>
            <a:ext cx="7373618" cy="7340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ctr"/>
            <a:endParaRPr lang="zh-TW" altLang="en-US" sz="3600" kern="0" dirty="0">
              <a:solidFill>
                <a:srgbClr val="002060"/>
              </a:solidFill>
            </a:endParaRPr>
          </a:p>
        </p:txBody>
      </p:sp>
      <p:sp>
        <p:nvSpPr>
          <p:cNvPr id="87" name="標題 1">
            <a:extLst>
              <a:ext uri="{FF2B5EF4-FFF2-40B4-BE49-F238E27FC236}">
                <a16:creationId xmlns:a16="http://schemas.microsoft.com/office/drawing/2014/main" id="{37EF7E12-CA6C-D8A4-A827-FE5502236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612" y="162585"/>
            <a:ext cx="10515600" cy="592066"/>
          </a:xfrm>
        </p:spPr>
        <p:txBody>
          <a:bodyPr anchor="ctr">
            <a:normAutofit/>
          </a:bodyPr>
          <a:lstStyle/>
          <a:p>
            <a:pPr algn="ctr"/>
            <a:r>
              <a:rPr lang="zh-TW" altLang="en-US" sz="3600" dirty="0">
                <a:solidFill>
                  <a:srgbClr val="002060"/>
                </a:solidFill>
              </a:rPr>
              <a:t>一、企業與合作單位簡介</a:t>
            </a:r>
            <a:endParaRPr lang="zh-TW" altLang="en-US" sz="6000" dirty="0">
              <a:solidFill>
                <a:srgbClr val="002060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CDAC04A6-E336-0393-DA00-EAACDA31874A}"/>
              </a:ext>
            </a:extLst>
          </p:cNvPr>
          <p:cNvSpPr txBox="1"/>
          <p:nvPr/>
        </p:nvSpPr>
        <p:spPr>
          <a:xfrm>
            <a:off x="415535" y="913741"/>
            <a:ext cx="5323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（一）基本資料－聯合提案者</a:t>
            </a:r>
            <a:r>
              <a:rPr lang="en-US" altLang="zh-TW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第二家</a:t>
            </a:r>
            <a:r>
              <a:rPr lang="en-US" altLang="zh-TW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24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01CCF55F-0D8C-118D-6313-9E6B17E89CF6}"/>
              </a:ext>
            </a:extLst>
          </p:cNvPr>
          <p:cNvSpPr/>
          <p:nvPr/>
        </p:nvSpPr>
        <p:spPr>
          <a:xfrm>
            <a:off x="564755" y="1712545"/>
            <a:ext cx="6553018" cy="1230248"/>
          </a:xfrm>
          <a:prstGeom prst="rect">
            <a:avLst/>
          </a:prstGeom>
          <a:noFill/>
          <a:ln>
            <a:solidFill>
              <a:srgbClr val="38C2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38297E70-7642-0D3C-BB6C-37F69678EAE2}"/>
              </a:ext>
            </a:extLst>
          </p:cNvPr>
          <p:cNvSpPr/>
          <p:nvPr/>
        </p:nvSpPr>
        <p:spPr>
          <a:xfrm>
            <a:off x="564756" y="1467503"/>
            <a:ext cx="3240000" cy="369333"/>
          </a:xfrm>
          <a:prstGeom prst="rect">
            <a:avLst/>
          </a:prstGeom>
          <a:solidFill>
            <a:srgbClr val="38C2B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企業核心知識與核心價值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81525489-23ED-0F68-747F-C916AFA0BB17}"/>
              </a:ext>
            </a:extLst>
          </p:cNvPr>
          <p:cNvSpPr/>
          <p:nvPr/>
        </p:nvSpPr>
        <p:spPr>
          <a:xfrm>
            <a:off x="564755" y="3369411"/>
            <a:ext cx="6553018" cy="1230248"/>
          </a:xfrm>
          <a:prstGeom prst="rect">
            <a:avLst/>
          </a:prstGeom>
          <a:noFill/>
          <a:ln>
            <a:solidFill>
              <a:srgbClr val="38C2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5BE73AB5-926B-FA83-6945-05F7336B90B3}"/>
              </a:ext>
            </a:extLst>
          </p:cNvPr>
          <p:cNvSpPr/>
          <p:nvPr/>
        </p:nvSpPr>
        <p:spPr>
          <a:xfrm>
            <a:off x="564756" y="3124369"/>
            <a:ext cx="3240000" cy="369333"/>
          </a:xfrm>
          <a:prstGeom prst="rect">
            <a:avLst/>
          </a:prstGeom>
          <a:solidFill>
            <a:srgbClr val="38C2B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企業核心商品與服務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DA163D22-EB74-55B7-FFA0-47C9A8D33069}"/>
              </a:ext>
            </a:extLst>
          </p:cNvPr>
          <p:cNvSpPr/>
          <p:nvPr/>
        </p:nvSpPr>
        <p:spPr>
          <a:xfrm>
            <a:off x="564754" y="5089743"/>
            <a:ext cx="6553017" cy="1230248"/>
          </a:xfrm>
          <a:prstGeom prst="rect">
            <a:avLst/>
          </a:prstGeom>
          <a:noFill/>
          <a:ln>
            <a:solidFill>
              <a:srgbClr val="38C2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D5B1A8CE-2D2C-61D4-3465-235DBC4C5B6A}"/>
              </a:ext>
            </a:extLst>
          </p:cNvPr>
          <p:cNvSpPr/>
          <p:nvPr/>
        </p:nvSpPr>
        <p:spPr>
          <a:xfrm>
            <a:off x="564756" y="4844701"/>
            <a:ext cx="3240000" cy="369333"/>
          </a:xfrm>
          <a:prstGeom prst="rect">
            <a:avLst/>
          </a:prstGeom>
          <a:solidFill>
            <a:srgbClr val="38C2B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本專案負責之角色與項目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DE30B12B-DF7D-6C30-847F-4F6ED34CE560}"/>
              </a:ext>
            </a:extLst>
          </p:cNvPr>
          <p:cNvSpPr/>
          <p:nvPr/>
        </p:nvSpPr>
        <p:spPr>
          <a:xfrm>
            <a:off x="7678884" y="1048880"/>
            <a:ext cx="3803073" cy="2176815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4C76E7F9-ACF2-B9C7-6029-21799916F8E8}"/>
              </a:ext>
            </a:extLst>
          </p:cNvPr>
          <p:cNvSpPr/>
          <p:nvPr/>
        </p:nvSpPr>
        <p:spPr>
          <a:xfrm>
            <a:off x="7678884" y="3870066"/>
            <a:ext cx="3803073" cy="2176815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F7E8D1B4-A3E5-0A00-7E8C-1CA70201BE49}"/>
              </a:ext>
            </a:extLst>
          </p:cNvPr>
          <p:cNvSpPr txBox="1"/>
          <p:nvPr/>
        </p:nvSpPr>
        <p:spPr>
          <a:xfrm>
            <a:off x="8615848" y="3244334"/>
            <a:ext cx="2202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圖、場域照說明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8A201F90-1E4D-60DE-1380-A03EC3714496}"/>
              </a:ext>
            </a:extLst>
          </p:cNvPr>
          <p:cNvSpPr txBox="1"/>
          <p:nvPr/>
        </p:nvSpPr>
        <p:spPr>
          <a:xfrm>
            <a:off x="8283339" y="6118615"/>
            <a:ext cx="3109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圖、特色商品或服務說明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89A3330B-8CC9-D260-2923-3E8FD696FC10}"/>
              </a:ext>
            </a:extLst>
          </p:cNvPr>
          <p:cNvSpPr txBox="1"/>
          <p:nvPr/>
        </p:nvSpPr>
        <p:spPr>
          <a:xfrm>
            <a:off x="191571" y="6412265"/>
            <a:ext cx="5251878" cy="307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備註：若聯合提案者有二家以上，可增加簡介頁面。</a:t>
            </a:r>
          </a:p>
        </p:txBody>
      </p:sp>
    </p:spTree>
    <p:extLst>
      <p:ext uri="{BB962C8B-B14F-4D97-AF65-F5344CB8AC3E}">
        <p14:creationId xmlns:p14="http://schemas.microsoft.com/office/powerpoint/2010/main" val="372452975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16751</TotalTime>
  <Words>2131</Words>
  <Application>Microsoft Office PowerPoint</Application>
  <PresentationFormat>寬螢幕</PresentationFormat>
  <Paragraphs>470</Paragraphs>
  <Slides>29</Slides>
  <Notes>28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29</vt:i4>
      </vt:variant>
    </vt:vector>
  </HeadingPairs>
  <TitlesOfParts>
    <vt:vector size="36" baseType="lpstr">
      <vt:lpstr>微軟正黑體</vt:lpstr>
      <vt:lpstr>微軟正黑體</vt:lpstr>
      <vt:lpstr>Arial</vt:lpstr>
      <vt:lpstr>Calibri</vt:lpstr>
      <vt:lpstr>Times New Roman</vt:lpstr>
      <vt:lpstr>Wingdings</vt:lpstr>
      <vt:lpstr>1_Office 佈景主題</vt:lpstr>
      <vt:lpstr>115年「創意生活產業發展計畫」 輔導專案提案簡報</vt:lpstr>
      <vt:lpstr>提案摘要</vt:lpstr>
      <vt:lpstr>簡報大綱</vt:lpstr>
      <vt:lpstr>一、企業與合作單位簡介</vt:lpstr>
      <vt:lpstr>一、企業與合作單位簡介</vt:lpstr>
      <vt:lpstr>一、企業與合作單位簡介</vt:lpstr>
      <vt:lpstr>一、企業與合作單位簡介</vt:lpstr>
      <vt:lpstr>一、企業與合作單位簡介</vt:lpstr>
      <vt:lpstr>一、企業與合作單位簡介</vt:lpstr>
      <vt:lpstr>一、企業與合作單位簡介</vt:lpstr>
      <vt:lpstr>一、企業與合作單位簡介</vt:lpstr>
      <vt:lpstr>二、企業現況、顧客洞察與課題分析</vt:lpstr>
      <vt:lpstr>二、企業現況、顧客洞察與課題分析</vt:lpstr>
      <vt:lpstr>二、企業現況、顧客洞察與課題分析</vt:lpstr>
      <vt:lpstr>三、創意生活產業生態系之商業模式</vt:lpstr>
      <vt:lpstr>四、合作生態系價值結構</vt:lpstr>
      <vt:lpstr>五、計畫內容、執行方式、經費配置及時程規劃</vt:lpstr>
      <vt:lpstr>五、計畫內容、執行方式、經費配置及時程規劃</vt:lpstr>
      <vt:lpstr>五、計畫內容、執行方式、經費配置及時程規劃</vt:lpstr>
      <vt:lpstr>五、計畫內容、執行方式及時程規劃</vt:lpstr>
      <vt:lpstr>五、計畫內容、執行方式、經費配置及時程規劃</vt:lpstr>
      <vt:lpstr>五、計畫內容、執行方式、經費配置及時程規劃</vt:lpstr>
      <vt:lpstr>五、計畫內容、執行方式、經費配置及時程規劃</vt:lpstr>
      <vt:lpstr>五、計畫內容、執行方式、經費配置及時程規劃</vt:lpstr>
      <vt:lpstr>五、計畫內容、執行方式、經費配置及時程規劃</vt:lpstr>
      <vt:lpstr>六、預期成果（量性與質性）及整體效益</vt:lpstr>
      <vt:lpstr>六、預期成果（量性與質性）及整體效益</vt:lpstr>
      <vt:lpstr>六、預期成果（量性與質性）及整體效益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官力安</dc:creator>
  <cp:lastModifiedBy>蔡孟辛</cp:lastModifiedBy>
  <cp:revision>1004</cp:revision>
  <cp:lastPrinted>2025-07-30T05:33:58Z</cp:lastPrinted>
  <dcterms:created xsi:type="dcterms:W3CDTF">2020-12-14T02:56:14Z</dcterms:created>
  <dcterms:modified xsi:type="dcterms:W3CDTF">2026-01-28T09:20:21Z</dcterms:modified>
</cp:coreProperties>
</file>