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1" r:id="rId4"/>
    <p:sldId id="259" r:id="rId5"/>
    <p:sldId id="275" r:id="rId6"/>
    <p:sldId id="276" r:id="rId7"/>
    <p:sldId id="274" r:id="rId8"/>
    <p:sldId id="278" r:id="rId9"/>
    <p:sldId id="262" r:id="rId10"/>
    <p:sldId id="263" r:id="rId11"/>
    <p:sldId id="264" r:id="rId12"/>
    <p:sldId id="277" r:id="rId13"/>
    <p:sldId id="260" r:id="rId14"/>
    <p:sldId id="265" r:id="rId15"/>
    <p:sldId id="266" r:id="rId16"/>
    <p:sldId id="267" r:id="rId17"/>
    <p:sldId id="269" r:id="rId18"/>
    <p:sldId id="281" r:id="rId19"/>
    <p:sldId id="282" r:id="rId20"/>
    <p:sldId id="285" r:id="rId21"/>
    <p:sldId id="270" r:id="rId22"/>
    <p:sldId id="283" r:id="rId23"/>
    <p:sldId id="284" r:id="rId24"/>
    <p:sldId id="273" r:id="rId25"/>
    <p:sldId id="279" r:id="rId26"/>
    <p:sldId id="271" r:id="rId27"/>
    <p:sldId id="268" r:id="rId2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0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BE996-9C30-4BC6-ABDB-A532FC07E986}" type="datetimeFigureOut">
              <a:rPr lang="zh-TW" altLang="en-US" smtClean="0"/>
              <a:t>2025/2/25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5C74B-7EA3-45D2-A0AE-BDA1402EA9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3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圖形, 平面設計, 螢幕擷取畫面, 字型 的圖片&#10;&#10;自動產生的描述">
            <a:extLst>
              <a:ext uri="{FF2B5EF4-FFF2-40B4-BE49-F238E27FC236}">
                <a16:creationId xmlns:a16="http://schemas.microsoft.com/office/drawing/2014/main" id="{088434D7-B4C9-712E-141F-55C839167B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99" y="229817"/>
            <a:ext cx="1681477" cy="49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75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D981E1-B767-C156-9F4B-63E7E58B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92EDC03-CC02-0DDC-7157-090A50BE1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2ABDF3-A92D-9A65-BD6A-803607C2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2B9D141-06C6-5224-E676-BC262231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E7C03D-59FB-0407-1D2A-99804C62C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2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5FC0C78-631C-9E7A-D054-B007A5D11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6ADACC3-B92E-1344-E35D-C094DE30D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173503-6BCD-B82E-5087-3E367044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D1A860-9D74-1351-31C5-C5B1492C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F29415-9AE7-DCF8-0EDE-1DE860920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92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BEFFD7-6B35-044D-1F5D-9A1AF7F91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12D634-DA75-FB61-C11A-F133C696D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F9AE3E-7282-0020-7ED1-2A34023E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85DEE2-7353-807B-4DE4-965CEB507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D37D233-28E7-B96E-BFED-388D6FFC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521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8284A-DEF3-8887-2089-9082C76BD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70B58EC-E0EA-8CFA-2CFE-4B926E3E1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C2FD1C-D26D-D678-3FC3-94457591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D9093C-B22D-E0B9-04FC-1CE9CC96C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AB7C034-073A-82E7-35A3-0BF4D676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687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0111D6-06F4-FFEE-656B-C2DEDE45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C61100-556E-5EFA-D50B-32648692F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9C61884-B079-7F39-2DE5-421B182F4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CE3C965-AFCB-0A65-4F64-FBC239966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7DF3FD0-4571-2CBC-5A1C-701D3609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0385E3-F082-AB4D-AB35-1F8A7AAE5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039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28C160-D74C-055D-FF97-5740BB1E6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59B4E7E-D84C-E78F-F9C1-0C64940F7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58E6A06-4524-B3C5-53B7-F66387E33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9DE11C7-4DA4-96E5-60B5-B7FD13C1A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EA3A79A-66C6-DCB5-2438-B0E28FF3E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4F36C06-E2F5-CE6F-52F2-C8B8CDF8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2780402-8B6A-031D-C4C9-1BD4A251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C39D347-FDD1-CDDE-E457-DF5B41EA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614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79CA03-8864-8EE6-1B19-63E9D366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D273746-86AD-1A2B-DF30-DCA163A9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28E8D6-5894-7EE4-B872-60072C42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342611B-D877-0FF7-5DFA-F2447DD72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03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3253C15-C9BE-333B-77E1-13455754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2CE43E6-F7DF-7A00-5605-DB70E94FF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BA21AA5-A719-9138-F3B5-201493083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79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7D93FB-C8BA-A90E-A0C1-7ABEF3EF9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DBA5B3-2535-AA2A-12D8-83D04D545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0A70347-F0ED-EF28-97A7-7D9E6CEE1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7487F6E-E2C8-047C-29D8-5E294DA34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0DE0D6-4210-3667-7EE9-58EEA60C1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1F76A82-E867-750B-FF35-D2B062CE8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142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DC58E6-AD30-5B40-DC10-38865209C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3E30D20-ED05-9DE6-DC27-6B8D16292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E4B72B7-8058-7025-E788-046321682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E5BBEF0-530D-29C4-C8CC-F6E2C277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CFFC89-7348-66C5-DF1D-9A74B0C0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226C76-AF08-DFF4-C31A-594030422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20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A4A64B3-D786-F933-237A-18F2CDF90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AC8BD8-A2E3-CC49-92F1-A36F3AEF8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7A07C9-AAAC-FEBE-0AEB-1D138348B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27B46D-D0EA-823C-1EDD-C494E3CFA3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FD012F-F713-323C-4447-AAA630FF9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3F08A1-D53D-40D3-B8A9-878A710FE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13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894303"/>
            <a:ext cx="9144000" cy="261566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經濟部產業發展署</a:t>
            </a:r>
            <a:b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高階製造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HEAT2.0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輔導計畫</a:t>
            </a:r>
            <a:b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主題式研發計畫補助</a:t>
            </a:r>
            <a:b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期中實地查訪報告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51F4BC6-A86F-9C4A-64CC-005180B99D6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933632"/>
            <a:ext cx="9144000" cy="253750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algn="ctr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報告人：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352F984-9E5B-7CAC-C1C2-EC19D868DA7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988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本次查核點執行內容摘要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3D45B33-358B-0BDB-8F8F-A64533A5D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514935"/>
              </p:ext>
            </p:extLst>
          </p:nvPr>
        </p:nvGraphicFramePr>
        <p:xfrm>
          <a:off x="473109" y="1262918"/>
          <a:ext cx="11386458" cy="51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614">
                  <a:extLst>
                    <a:ext uri="{9D8B030D-6E8A-4147-A177-3AD203B41FA5}">
                      <a16:colId xmlns:a16="http://schemas.microsoft.com/office/drawing/2014/main" val="1608508451"/>
                    </a:ext>
                  </a:extLst>
                </a:gridCol>
                <a:gridCol w="1805231">
                  <a:extLst>
                    <a:ext uri="{9D8B030D-6E8A-4147-A177-3AD203B41FA5}">
                      <a16:colId xmlns:a16="http://schemas.microsoft.com/office/drawing/2014/main" val="406063371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20157"/>
                    </a:ext>
                  </a:extLst>
                </a:gridCol>
                <a:gridCol w="2689831">
                  <a:extLst>
                    <a:ext uri="{9D8B030D-6E8A-4147-A177-3AD203B41FA5}">
                      <a16:colId xmlns:a16="http://schemas.microsoft.com/office/drawing/2014/main" val="719747438"/>
                    </a:ext>
                  </a:extLst>
                </a:gridCol>
                <a:gridCol w="2689831">
                  <a:extLst>
                    <a:ext uri="{9D8B030D-6E8A-4147-A177-3AD203B41FA5}">
                      <a16:colId xmlns:a16="http://schemas.microsoft.com/office/drawing/2014/main" val="2206007452"/>
                    </a:ext>
                  </a:extLst>
                </a:gridCol>
                <a:gridCol w="2689831">
                  <a:extLst>
                    <a:ext uri="{9D8B030D-6E8A-4147-A177-3AD203B41FA5}">
                      <a16:colId xmlns:a16="http://schemas.microsoft.com/office/drawing/2014/main" val="31116686"/>
                    </a:ext>
                  </a:extLst>
                </a:gridCol>
              </a:tblGrid>
              <a:tr h="570552">
                <a:tc gridSpan="2"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查核點編號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dirty="0">
                          <a:solidFill>
                            <a:schemeClr val="bg1"/>
                          </a:solidFill>
                        </a:rPr>
                        <a:t>查核點編號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完成時間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預計執行情形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查核點內容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實際執行情形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佐證資料</a:t>
                      </a:r>
                    </a:p>
                  </a:txBody>
                  <a:tcPr marL="72000" marR="7200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25941"/>
                  </a:ext>
                </a:extLst>
              </a:tr>
              <a:tr h="1133721"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540385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648970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報告書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</a:p>
                  </a:txBody>
                  <a:tcPr marL="72000" marR="72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708764"/>
                  </a:ext>
                </a:extLst>
              </a:tr>
              <a:tr h="682859"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540385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648970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報告書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</a:p>
                  </a:txBody>
                  <a:tcPr marL="72000" marR="72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70069"/>
                  </a:ext>
                </a:extLst>
              </a:tr>
              <a:tr h="908288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06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驗證結果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</a:p>
                  </a:txBody>
                  <a:tcPr marL="72000" marR="72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051391"/>
                  </a:ext>
                </a:extLst>
              </a:tr>
              <a:tr h="1133721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tabLst>
                          <a:tab pos="540385" algn="l"/>
                        </a:tabLst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詳簡報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P.18~19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</a:p>
                  </a:txBody>
                  <a:tcPr marL="72000" marR="72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423872"/>
                  </a:ext>
                </a:extLst>
              </a:tr>
              <a:tr h="682859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b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階段性成果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tabLst>
                          <a:tab pos="540385" algn="l"/>
                        </a:tabLst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詳簡報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P.20~25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</a:p>
                  </a:txBody>
                  <a:tcPr marL="72000" marR="72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881462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449DF6AC-0F51-2CCA-69D2-0A4319406FE1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8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E818B1D-504C-6147-D106-DC7C832704B9}"/>
              </a:ext>
            </a:extLst>
          </p:cNvPr>
          <p:cNvSpPr txBox="1"/>
          <p:nvPr/>
        </p:nvSpPr>
        <p:spPr>
          <a:xfrm>
            <a:off x="8762162" y="190919"/>
            <a:ext cx="321547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委員重點關照實際執行情形，請於本頁重點摘要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列點寫出做了哪些實驗、結果是什麼等，請勿直接複製查核點內容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36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A1.</a:t>
            </a:r>
            <a:r>
              <a:rPr kumimoji="1"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工作項目</a:t>
            </a:r>
            <a:endParaRPr lang="zh-TW" altLang="en-US" sz="3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93DD325-F997-93DC-B344-24C2DA2116D2}"/>
              </a:ext>
            </a:extLst>
          </p:cNvPr>
          <p:cNvSpPr txBox="1"/>
          <p:nvPr/>
        </p:nvSpPr>
        <p:spPr>
          <a:xfrm>
            <a:off x="3704897" y="784170"/>
            <a:ext cx="4782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已於</a:t>
            </a:r>
            <a:r>
              <a:rPr lang="en-US" altLang="zh-TW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22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日完成。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F2C52AAF-726B-5A29-8891-FD501EA1B669}"/>
              </a:ext>
            </a:extLst>
          </p:cNvPr>
          <p:cNvSpPr txBox="1">
            <a:spLocks/>
          </p:cNvSpPr>
          <p:nvPr/>
        </p:nvSpPr>
        <p:spPr>
          <a:xfrm>
            <a:off x="1524000" y="3062234"/>
            <a:ext cx="9144000" cy="11580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佐證資料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文字、圖片、表格等說明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DFCC83-608F-6E79-5D6F-6F71A1615984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42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A2.</a:t>
            </a:r>
            <a:r>
              <a:rPr kumimoji="1"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工作項目</a:t>
            </a:r>
            <a:endParaRPr lang="zh-TW" altLang="en-US" sz="3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93DD325-F997-93DC-B344-24C2DA2116D2}"/>
              </a:ext>
            </a:extLst>
          </p:cNvPr>
          <p:cNvSpPr txBox="1"/>
          <p:nvPr/>
        </p:nvSpPr>
        <p:spPr>
          <a:xfrm>
            <a:off x="3704897" y="784170"/>
            <a:ext cx="4782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已於</a:t>
            </a:r>
            <a:r>
              <a:rPr lang="en-US" altLang="zh-TW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22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日完成。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F2C52AAF-726B-5A29-8891-FD501EA1B669}"/>
              </a:ext>
            </a:extLst>
          </p:cNvPr>
          <p:cNvSpPr txBox="1">
            <a:spLocks/>
          </p:cNvSpPr>
          <p:nvPr/>
        </p:nvSpPr>
        <p:spPr>
          <a:xfrm>
            <a:off x="1524000" y="3062234"/>
            <a:ext cx="9144000" cy="11580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佐證資料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文字、圖片、表格等說明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DFCC83-608F-6E79-5D6F-6F71A1615984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2501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驗證場域</a:t>
            </a:r>
            <a:r>
              <a:rPr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D5E5B902-0585-DCB1-0355-27772DA92B88}"/>
              </a:ext>
            </a:extLst>
          </p:cNvPr>
          <p:cNvSpPr txBox="1">
            <a:spLocks/>
          </p:cNvSpPr>
          <p:nvPr/>
        </p:nvSpPr>
        <p:spPr>
          <a:xfrm>
            <a:off x="1524000" y="3062234"/>
            <a:ext cx="9144000" cy="11580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鍋爐、機械、廠區狀況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文字、圖片、表格等說明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E8A1023-4814-6C07-06B2-A92F99B83B89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0064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144000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貳、本次計畫查核點查核說明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87A88246-C06A-323C-02AD-3AD09723EF1E}"/>
              </a:ext>
            </a:extLst>
          </p:cNvPr>
          <p:cNvSpPr txBox="1">
            <a:spLocks/>
          </p:cNvSpPr>
          <p:nvPr/>
        </p:nvSpPr>
        <p:spPr>
          <a:xfrm>
            <a:off x="1847222" y="3867778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後續執行項目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EC1C412-CCB2-88BD-0217-EC1CD202B04C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149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後續查核點執行內容摘要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3D45B33-358B-0BDB-8F8F-A64533A5D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427743"/>
              </p:ext>
            </p:extLst>
          </p:nvPr>
        </p:nvGraphicFramePr>
        <p:xfrm>
          <a:off x="473109" y="1262918"/>
          <a:ext cx="11122689" cy="51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614">
                  <a:extLst>
                    <a:ext uri="{9D8B030D-6E8A-4147-A177-3AD203B41FA5}">
                      <a16:colId xmlns:a16="http://schemas.microsoft.com/office/drawing/2014/main" val="1608508451"/>
                    </a:ext>
                  </a:extLst>
                </a:gridCol>
                <a:gridCol w="1805231">
                  <a:extLst>
                    <a:ext uri="{9D8B030D-6E8A-4147-A177-3AD203B41FA5}">
                      <a16:colId xmlns:a16="http://schemas.microsoft.com/office/drawing/2014/main" val="4060633712"/>
                    </a:ext>
                  </a:extLst>
                </a:gridCol>
                <a:gridCol w="1158661">
                  <a:extLst>
                    <a:ext uri="{9D8B030D-6E8A-4147-A177-3AD203B41FA5}">
                      <a16:colId xmlns:a16="http://schemas.microsoft.com/office/drawing/2014/main" val="220157"/>
                    </a:ext>
                  </a:extLst>
                </a:gridCol>
                <a:gridCol w="7727183">
                  <a:extLst>
                    <a:ext uri="{9D8B030D-6E8A-4147-A177-3AD203B41FA5}">
                      <a16:colId xmlns:a16="http://schemas.microsoft.com/office/drawing/2014/main" val="719747438"/>
                    </a:ext>
                  </a:extLst>
                </a:gridCol>
              </a:tblGrid>
              <a:tr h="570552">
                <a:tc gridSpan="2"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查核點編號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dirty="0">
                          <a:solidFill>
                            <a:schemeClr val="bg1"/>
                          </a:solidFill>
                        </a:rPr>
                        <a:t>查核點編號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預計完成</a:t>
                      </a:r>
                      <a:endParaRPr lang="en-US" altLang="zh-TW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292100" algn="ctr">
                        <a:tabLst>
                          <a:tab pos="540385" algn="l"/>
                        </a:tabLst>
                      </a:pP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預計執行情形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查核點內容說明</a:t>
                      </a:r>
                      <a:r>
                        <a:rPr lang="en-US" altLang="zh-TW" sz="1400" b="1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25941"/>
                  </a:ext>
                </a:extLst>
              </a:tr>
              <a:tr h="1133721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648970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708764"/>
                  </a:ext>
                </a:extLst>
              </a:tr>
              <a:tr h="682859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B4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648970" algn="l"/>
                        </a:tabLs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770069"/>
                  </a:ext>
                </a:extLst>
              </a:tr>
              <a:tr h="908288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C1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051391"/>
                  </a:ext>
                </a:extLst>
              </a:tr>
              <a:tr h="1133721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423872"/>
                  </a:ext>
                </a:extLst>
              </a:tr>
              <a:tr h="682859">
                <a:tc>
                  <a:txBody>
                    <a:bodyPr/>
                    <a:lstStyle/>
                    <a:p>
                      <a:pPr marL="180340" indent="-180340" algn="ctr">
                        <a:tabLst>
                          <a:tab pos="540385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D1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385" algn="l"/>
                        </a:tabLst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工作內容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8970" algn="l"/>
                        </a:tabLs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 hangingPunct="0">
                        <a:tabLst>
                          <a:tab pos="540385" algn="l"/>
                        </a:tabLst>
                      </a:pPr>
                      <a:r>
                        <a:rPr lang="en-US" altLang="zh-TW" sz="140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xxxxxxxxxxxxxxxxx</a:t>
                      </a:r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72000" marT="621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881462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BC13D2FC-4C24-0CC9-4876-7A1159CD9886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3675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TW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B3.</a:t>
            </a:r>
            <a:r>
              <a:rPr kumimoji="1"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工作項目</a:t>
            </a:r>
            <a:endParaRPr lang="zh-TW" altLang="en-US" sz="3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93DD325-F997-93DC-B344-24C2DA2116D2}"/>
              </a:ext>
            </a:extLst>
          </p:cNvPr>
          <p:cNvSpPr txBox="1"/>
          <p:nvPr/>
        </p:nvSpPr>
        <p:spPr>
          <a:xfrm>
            <a:off x="3704897" y="784170"/>
            <a:ext cx="47822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r>
              <a:rPr lang="en-US" altLang="zh-TW" b="1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驗證，提交</a:t>
            </a:r>
            <a:r>
              <a:rPr lang="en-US" altLang="zh-TW" b="1" dirty="0" err="1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驗證報告</a:t>
            </a:r>
            <a:r>
              <a:rPr lang="en-US" altLang="zh-TW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份。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F2C52AAF-726B-5A29-8891-FD501EA1B669}"/>
              </a:ext>
            </a:extLst>
          </p:cNvPr>
          <p:cNvSpPr txBox="1">
            <a:spLocks/>
          </p:cNvSpPr>
          <p:nvPr/>
        </p:nvSpPr>
        <p:spPr>
          <a:xfrm>
            <a:off x="1524000" y="3062234"/>
            <a:ext cx="9144000" cy="11580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預期效益及預計執行方法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文字、圖片、表格等說明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BC92F3F-E424-4576-8551-B957AD34AAB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2885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467222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參、無形資產引進、技術移轉進度</a:t>
            </a:r>
            <a:b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及委託研究成果說明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9836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D6F50F-87B6-4A3B-E406-4C8AB833E086}"/>
              </a:ext>
            </a:extLst>
          </p:cNvPr>
          <p:cNvSpPr txBox="1"/>
          <p:nvPr/>
        </p:nvSpPr>
        <p:spPr>
          <a:xfrm>
            <a:off x="2134441" y="643095"/>
            <a:ext cx="8392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無形資產引進、技術移轉及委託研究執行情形</a:t>
            </a:r>
            <a:endParaRPr lang="zh-TW" alt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內容版面配置區 7">
            <a:extLst>
              <a:ext uri="{FF2B5EF4-FFF2-40B4-BE49-F238E27FC236}">
                <a16:creationId xmlns:a16="http://schemas.microsoft.com/office/drawing/2014/main" id="{8BD2C252-8B6C-60DB-8D13-75019E9F31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9999402"/>
              </p:ext>
            </p:extLst>
          </p:nvPr>
        </p:nvGraphicFramePr>
        <p:xfrm>
          <a:off x="693730" y="1724958"/>
          <a:ext cx="10978491" cy="4631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659">
                  <a:extLst>
                    <a:ext uri="{9D8B030D-6E8A-4147-A177-3AD203B41FA5}">
                      <a16:colId xmlns:a16="http://schemas.microsoft.com/office/drawing/2014/main" val="91612298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669">
                  <a:extLst>
                    <a:ext uri="{9D8B030D-6E8A-4147-A177-3AD203B41FA5}">
                      <a16:colId xmlns:a16="http://schemas.microsoft.com/office/drawing/2014/main" val="1484768734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9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33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類別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項目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金額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合作單位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達成進度</a:t>
                      </a:r>
                      <a:r>
                        <a:rPr lang="en-US" altLang="zh-TW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實際達成情形</a:t>
                      </a:r>
                      <a:endParaRPr lang="en-US" altLang="zh-TW" sz="1800" b="1" i="0" u="none" strike="noStrike" kern="120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en-US" altLang="zh-TW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altLang="en-US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簡要敘述</a:t>
                      </a:r>
                      <a:r>
                        <a:rPr lang="en-US" altLang="zh-TW" sz="1800" b="1" i="0" u="none" strike="noStrike" kern="12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)</a:t>
                      </a:r>
                      <a:endParaRPr lang="zh-TW" altLang="en-US" sz="1800" b="1" i="0" u="none" strike="noStrike" kern="120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58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無形資產引進</a:t>
                      </a:r>
                      <a:endParaRPr lang="en-US" altLang="zh-TW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技術購買</a:t>
                      </a:r>
                      <a:endParaRPr lang="en-US" altLang="zh-TW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專利申請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080799"/>
                  </a:ext>
                </a:extLst>
              </a:tr>
              <a:tr h="224524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委託研究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 err="1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xxxxx</a:t>
                      </a:r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公司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100%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584">
                <a:tc>
                  <a:txBody>
                    <a:bodyPr/>
                    <a:lstStyle/>
                    <a:p>
                      <a:pPr algn="ctr"/>
                      <a:endParaRPr lang="en-US" altLang="zh-TW" b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zh-TW" altLang="en-US" b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驗證</a:t>
                      </a:r>
                      <a:endParaRPr lang="en-US" altLang="zh-TW" b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algn="ctr"/>
                      <a:endParaRPr lang="zh-TW" altLang="en-US" b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u="none" strike="noStrike" kern="120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sz="1800" b="0" i="0" u="none" strike="noStrike" kern="120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985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D6F50F-87B6-4A3B-E406-4C8AB833E086}"/>
              </a:ext>
            </a:extLst>
          </p:cNvPr>
          <p:cNvSpPr txBox="1"/>
          <p:nvPr/>
        </p:nvSpPr>
        <p:spPr>
          <a:xfrm>
            <a:off x="2134441" y="643095"/>
            <a:ext cx="7859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本計畫專利申請執行情形說明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若無則免填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8F1F8B60-F9F0-6B9A-48D9-BDC10C0D9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755998"/>
              </p:ext>
            </p:extLst>
          </p:nvPr>
        </p:nvGraphicFramePr>
        <p:xfrm>
          <a:off x="577962" y="2182544"/>
          <a:ext cx="10972801" cy="249291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349168">
                  <a:extLst>
                    <a:ext uri="{9D8B030D-6E8A-4147-A177-3AD203B41FA5}">
                      <a16:colId xmlns:a16="http://schemas.microsoft.com/office/drawing/2014/main" val="3373088152"/>
                    </a:ext>
                  </a:extLst>
                </a:gridCol>
                <a:gridCol w="1387498">
                  <a:extLst>
                    <a:ext uri="{9D8B030D-6E8A-4147-A177-3AD203B41FA5}">
                      <a16:colId xmlns:a16="http://schemas.microsoft.com/office/drawing/2014/main" val="314100017"/>
                    </a:ext>
                  </a:extLst>
                </a:gridCol>
                <a:gridCol w="1456192">
                  <a:extLst>
                    <a:ext uri="{9D8B030D-6E8A-4147-A177-3AD203B41FA5}">
                      <a16:colId xmlns:a16="http://schemas.microsoft.com/office/drawing/2014/main" val="98142405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767309877"/>
                    </a:ext>
                  </a:extLst>
                </a:gridCol>
                <a:gridCol w="1962615">
                  <a:extLst>
                    <a:ext uri="{9D8B030D-6E8A-4147-A177-3AD203B41FA5}">
                      <a16:colId xmlns:a16="http://schemas.microsoft.com/office/drawing/2014/main" val="2221117569"/>
                    </a:ext>
                  </a:extLst>
                </a:gridCol>
                <a:gridCol w="1519259">
                  <a:extLst>
                    <a:ext uri="{9D8B030D-6E8A-4147-A177-3AD203B41FA5}">
                      <a16:colId xmlns:a16="http://schemas.microsoft.com/office/drawing/2014/main" val="3848005027"/>
                    </a:ext>
                  </a:extLst>
                </a:gridCol>
                <a:gridCol w="1870713">
                  <a:extLst>
                    <a:ext uri="{9D8B030D-6E8A-4147-A177-3AD203B41FA5}">
                      <a16:colId xmlns:a16="http://schemas.microsoft.com/office/drawing/2014/main" val="145282681"/>
                    </a:ext>
                  </a:extLst>
                </a:gridCol>
              </a:tblGrid>
              <a:tr h="130379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申請</a:t>
                      </a:r>
                      <a:endParaRPr lang="en-US" alt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日期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申請國別</a:t>
                      </a:r>
                      <a:endParaRPr lang="en-US" alt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或地區</a:t>
                      </a: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)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專利名稱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官方受理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文件字號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申請人名稱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lang="zh-TW" sz="14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列出所有申請人</a:t>
                      </a:r>
                      <a:r>
                        <a:rPr lang="en-US" sz="14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)</a:t>
                      </a:r>
                      <a:endParaRPr lang="zh-TW" sz="14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發明人名稱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是否於計畫執行期間內，將計畫執行成果提出專利申請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25967"/>
                  </a:ext>
                </a:extLst>
              </a:tr>
              <a:tr h="118911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 -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 </a:t>
                      </a:r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無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-342900" algn="ctr" defTabSz="914400" rtl="0" eaLnBrk="1" fontAlgn="ctr" latinLnBrk="0" hangingPunct="1">
                        <a:spcAft>
                          <a:spcPts val="0"/>
                        </a:spcAft>
                        <a:buFont typeface="標楷體" panose="03000509000000000000" pitchFamily="65" charset="-120"/>
                        <a:buChar char="□"/>
                        <a:tabLst>
                          <a:tab pos="228600" algn="l"/>
                        </a:tabLs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是</a:t>
                      </a:r>
                    </a:p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  <a:p>
                      <a:pPr marL="0" lvl="0" indent="-342900" algn="ctr" defTabSz="914400" rtl="0" eaLnBrk="1" fontAlgn="ctr" latinLnBrk="0" hangingPunct="1">
                        <a:spcAft>
                          <a:spcPts val="0"/>
                        </a:spcAft>
                        <a:buFont typeface="標楷體" panose="03000509000000000000" pitchFamily="65" charset="-120"/>
                        <a:buChar char="□"/>
                        <a:tabLst>
                          <a:tab pos="228600" algn="l"/>
                        </a:tabLst>
                      </a:pPr>
                      <a:r>
                        <a:rPr lang="zh-TW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否</a:t>
                      </a:r>
                    </a:p>
                    <a:p>
                      <a:pPr marL="0" algn="ctr" defTabSz="914400" rtl="0" eaLnBrk="1" fontAlgn="ctr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 </a:t>
                      </a:r>
                      <a:endParaRPr lang="zh-TW" sz="18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745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97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51F4BC6-A86F-9C4A-64CC-005180B99D6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53662" y="1200778"/>
            <a:ext cx="9144000" cy="49739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壹、計畫基本資料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計畫簡介與標的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公司簡介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計畫架構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計畫執行進度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貳、本次計畫查核點查核說明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已完成工作項目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驗證場域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後續執行項目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參、無形資產引進、技術移轉進度及委託研究成果說明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肆、計畫執行上之困難及解決對策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伍、計畫變更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無則免附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陸、附件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其他佐證資料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EE66B68D-F77D-BA36-9440-4E5B1FEFFDD2}"/>
              </a:ext>
            </a:extLst>
          </p:cNvPr>
          <p:cNvSpPr/>
          <p:nvPr/>
        </p:nvSpPr>
        <p:spPr>
          <a:xfrm>
            <a:off x="7596554" y="2270927"/>
            <a:ext cx="3366197" cy="153739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簡報大綱為基本架構參考，可依計畫需求新增項次，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也可簡單美化。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1460733-BCFD-5CE3-875C-AFF34D5158E3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2906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D6F50F-87B6-4A3B-E406-4C8AB833E086}"/>
              </a:ext>
            </a:extLst>
          </p:cNvPr>
          <p:cNvSpPr txBox="1"/>
          <p:nvPr/>
        </p:nvSpPr>
        <p:spPr>
          <a:xfrm>
            <a:off x="4917835" y="709976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委外業者簡介</a:t>
            </a:r>
            <a:endParaRPr lang="en-US" altLang="zh-TW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185C99C-DE9F-5A1D-E249-68121706D9CC}"/>
              </a:ext>
            </a:extLst>
          </p:cNvPr>
          <p:cNvSpPr txBox="1"/>
          <p:nvPr/>
        </p:nvSpPr>
        <p:spPr>
          <a:xfrm>
            <a:off x="238215" y="1426219"/>
            <a:ext cx="11510937" cy="470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900"/>
              </a:lnSpc>
              <a:spcAft>
                <a:spcPts val="0"/>
              </a:spcAft>
            </a:pPr>
            <a:r>
              <a:rPr lang="zh-TW" altLang="en-US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一</a:t>
            </a:r>
            <a:r>
              <a:rPr lang="zh-TW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、</a:t>
            </a:r>
            <a:r>
              <a:rPr kumimoji="1" lang="en-US" altLang="zh-TW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軟正黑體" panose="020B0604030504040204" pitchFamily="34" charset="-120"/>
              </a:rPr>
              <a:t>xxxxxxxxxx</a:t>
            </a:r>
            <a:r>
              <a:rPr kumimoji="1" lang="zh-TW" altLang="zh-TW" sz="2200" b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公司</a:t>
            </a:r>
            <a:r>
              <a:rPr kumimoji="1" lang="en-US" altLang="zh-TW" sz="2200" b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  </a:t>
            </a:r>
            <a:endParaRPr lang="en-US" altLang="zh-TW" sz="20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>
              <a:lnSpc>
                <a:spcPts val="3000"/>
              </a:lnSpc>
              <a:spcAft>
                <a:spcPts val="0"/>
              </a:spcAft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一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創立日期：</a:t>
            </a:r>
            <a:endParaRPr lang="zh-TW" altLang="en-US" sz="1600" kern="100" dirty="0">
              <a:latin typeface="+mn-ea"/>
              <a:ea typeface="+mn-ea"/>
              <a:cs typeface="Times New Roman" panose="02020603050405020304" pitchFamily="18" charset="0"/>
            </a:endParaRPr>
          </a:p>
          <a:p>
            <a:pPr lvl="1">
              <a:lnSpc>
                <a:spcPts val="3000"/>
              </a:lnSpc>
            </a:pP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二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112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年實收資本額：</a:t>
            </a:r>
            <a:r>
              <a:rPr lang="zh-TW" altLang="en-US" sz="1600" kern="100" dirty="0">
                <a:latin typeface="+mn-ea"/>
                <a:ea typeface="+mn-ea"/>
                <a:cs typeface="Times New Roman" panose="02020603050405020304" pitchFamily="18" charset="0"/>
              </a:rPr>
              <a:t>新台幣 </a:t>
            </a:r>
            <a:r>
              <a:rPr lang="en-US" altLang="zh-TW" sz="1600" kern="100" dirty="0">
                <a:latin typeface="+mn-ea"/>
                <a:ea typeface="+mn-ea"/>
                <a:cs typeface="Times New Roman" panose="02020603050405020304" pitchFamily="18" charset="0"/>
              </a:rPr>
              <a:t>_________</a:t>
            </a:r>
            <a:r>
              <a:rPr lang="zh-TW" altLang="en-US" sz="1600" kern="100" dirty="0">
                <a:latin typeface="+mn-ea"/>
                <a:ea typeface="+mn-ea"/>
                <a:cs typeface="Times New Roman" panose="02020603050405020304" pitchFamily="18" charset="0"/>
              </a:rPr>
              <a:t> 千元 </a:t>
            </a:r>
          </a:p>
          <a:p>
            <a:pPr lvl="1">
              <a:lnSpc>
                <a:spcPts val="3000"/>
              </a:lnSpc>
            </a:pPr>
            <a:r>
              <a:rPr lang="en-US" altLang="zh-TW" kern="1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三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員工人數：</a:t>
            </a:r>
            <a:r>
              <a:rPr lang="en-US" altLang="zh-TW" sz="1600" kern="100" dirty="0">
                <a:solidFill>
                  <a:srgbClr val="006666"/>
                </a:solidFill>
                <a:latin typeface="+mn-ea"/>
                <a:cs typeface="Times New Roman" panose="02020603050405020304" pitchFamily="18" charset="0"/>
              </a:rPr>
              <a:t>____</a:t>
            </a:r>
            <a:r>
              <a:rPr lang="zh-TW" altLang="en-US" sz="1600" kern="100" dirty="0">
                <a:latin typeface="+mn-ea"/>
                <a:ea typeface="+mn-ea"/>
                <a:cs typeface="Times New Roman" panose="02020603050405020304" pitchFamily="18" charset="0"/>
              </a:rPr>
              <a:t>人</a:t>
            </a:r>
          </a:p>
          <a:p>
            <a:pPr lvl="1">
              <a:lnSpc>
                <a:spcPts val="3000"/>
              </a:lnSpc>
            </a:pP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四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上市上櫃狀況：</a:t>
            </a:r>
            <a:r>
              <a:rPr lang="zh-TW" altLang="en-US" sz="1600" kern="100" dirty="0">
                <a:latin typeface="+mn-ea"/>
                <a:ea typeface="+mn-ea"/>
                <a:cs typeface="Times New Roman" panose="02020603050405020304" pitchFamily="18" charset="0"/>
              </a:rPr>
              <a:t>□上市　□上櫃　□公開發行　 □非公開發行</a:t>
            </a:r>
          </a:p>
          <a:p>
            <a:pPr lvl="1">
              <a:lnSpc>
                <a:spcPts val="3000"/>
              </a:lnSpc>
            </a:pP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五</a:t>
            </a:r>
            <a:r>
              <a:rPr lang="en-US" altLang="zh-TW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zh-TW" altLang="en-US" kern="100" dirty="0">
                <a:solidFill>
                  <a:srgbClr val="0066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產業別：</a:t>
            </a:r>
            <a:endParaRPr lang="zh-TW" altLang="en-US" sz="1600" kern="1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(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六</a:t>
            </a: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)</a:t>
            </a:r>
            <a:r>
              <a:rPr kumimoji="1" lang="en-US" altLang="zh-TW" sz="500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公司產業地位與營業項目：</a:t>
            </a:r>
            <a:endParaRPr kumimoji="1" lang="en-US" altLang="zh-TW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+mn-cs"/>
            </a:endParaRPr>
          </a:p>
          <a:p>
            <a:pPr marL="1165225" marR="0" lvl="0" indent="-176213" algn="just" defTabSz="914400" rtl="0" eaLnBrk="1" fontAlgn="base" latinLnBrk="0" hangingPunct="1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Tx/>
              <a:buFontTx/>
              <a:buBlip>
                <a:blip r:embed="rId2"/>
              </a:buBlip>
              <a:tabLst/>
              <a:defRPr/>
            </a:pPr>
            <a:r>
              <a:rPr kumimoji="1" lang="zh-TW" altLang="en-US" sz="16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/>
                <a:ea typeface="微軟正黑體"/>
                <a:cs typeface="+mn-cs"/>
              </a:rPr>
              <a:t>營業項目為</a:t>
            </a:r>
            <a:endParaRPr kumimoji="1" lang="zh-TW" altLang="en-US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+mn-cs"/>
            </a:endParaRPr>
          </a:p>
          <a:p>
            <a:pPr marL="457200" marR="0" lvl="1" indent="0" algn="just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(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七</a:t>
            </a: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)</a:t>
            </a:r>
            <a:r>
              <a:rPr kumimoji="1" lang="en-US" altLang="zh-TW" sz="500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 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主要客戶：</a:t>
            </a:r>
            <a:endParaRPr kumimoji="1" lang="zh-TW" altLang="en-US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(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八</a:t>
            </a: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) 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關鍵技術能力：</a:t>
            </a:r>
            <a:endParaRPr kumimoji="1" lang="en-US" altLang="zh-TW" sz="2000" b="0" i="0" u="none" strike="noStrike" kern="100" cap="none" spc="-1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ts val="3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(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九</a:t>
            </a:r>
            <a:r>
              <a:rPr kumimoji="1" lang="en-US" altLang="zh-TW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) </a:t>
            </a:r>
            <a:r>
              <a:rPr kumimoji="1" lang="zh-TW" altLang="en-US" b="0" i="0" u="none" strike="noStrike" kern="1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 panose="020B0604030504040204" pitchFamily="34" charset="-120"/>
                <a:cs typeface="+mn-cs"/>
              </a:rPr>
              <a:t>公 司 負 責 人：</a:t>
            </a:r>
            <a:endParaRPr kumimoji="1" lang="en-US" altLang="zh-TW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57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467222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肆、計畫執行上之困難及解決對策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5CD199A-A755-21F7-96AC-8F5A287DBDF4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2464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D6F50F-87B6-4A3B-E406-4C8AB833E086}"/>
              </a:ext>
            </a:extLst>
          </p:cNvPr>
          <p:cNvSpPr txBox="1"/>
          <p:nvPr/>
        </p:nvSpPr>
        <p:spPr>
          <a:xfrm>
            <a:off x="4790983" y="684732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執行困難說明</a:t>
            </a:r>
            <a:endParaRPr lang="en-US" altLang="zh-TW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778A3D7-550F-B315-51AD-1DEC75AE7745}"/>
              </a:ext>
            </a:extLst>
          </p:cNvPr>
          <p:cNvSpPr txBox="1"/>
          <p:nvPr/>
        </p:nvSpPr>
        <p:spPr>
          <a:xfrm>
            <a:off x="1667620" y="1771628"/>
            <a:ext cx="86218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一、困難處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二、解決對策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3649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573C477-3EE7-BB00-FECA-7E63E464EBE5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D6F50F-87B6-4A3B-E406-4C8AB833E086}"/>
              </a:ext>
            </a:extLst>
          </p:cNvPr>
          <p:cNvSpPr txBox="1"/>
          <p:nvPr/>
        </p:nvSpPr>
        <p:spPr>
          <a:xfrm>
            <a:off x="2478651" y="709976"/>
            <a:ext cx="7271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人員異動情形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(113/03/06-114/03/31)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D44C744F-8705-C638-1E37-0F3863D0A7A3}"/>
              </a:ext>
            </a:extLst>
          </p:cNvPr>
          <p:cNvGraphicFramePr>
            <a:graphicFrameLocks/>
          </p:cNvGraphicFramePr>
          <p:nvPr/>
        </p:nvGraphicFramePr>
        <p:xfrm>
          <a:off x="1163452" y="2436728"/>
          <a:ext cx="9865095" cy="2264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3">
                  <a:extLst>
                    <a:ext uri="{9D8B030D-6E8A-4147-A177-3AD203B41FA5}">
                      <a16:colId xmlns:a16="http://schemas.microsoft.com/office/drawing/2014/main" val="598122154"/>
                    </a:ext>
                  </a:extLst>
                </a:gridCol>
                <a:gridCol w="1034773">
                  <a:extLst>
                    <a:ext uri="{9D8B030D-6E8A-4147-A177-3AD203B41FA5}">
                      <a16:colId xmlns:a16="http://schemas.microsoft.com/office/drawing/2014/main" val="4117457825"/>
                    </a:ext>
                  </a:extLst>
                </a:gridCol>
                <a:gridCol w="1252606">
                  <a:extLst>
                    <a:ext uri="{9D8B030D-6E8A-4147-A177-3AD203B41FA5}">
                      <a16:colId xmlns:a16="http://schemas.microsoft.com/office/drawing/2014/main" val="559678454"/>
                    </a:ext>
                  </a:extLst>
                </a:gridCol>
                <a:gridCol w="1381173">
                  <a:extLst>
                    <a:ext uri="{9D8B030D-6E8A-4147-A177-3AD203B41FA5}">
                      <a16:colId xmlns:a16="http://schemas.microsoft.com/office/drawing/2014/main" val="2828703108"/>
                    </a:ext>
                  </a:extLst>
                </a:gridCol>
                <a:gridCol w="1131524">
                  <a:extLst>
                    <a:ext uri="{9D8B030D-6E8A-4147-A177-3AD203B41FA5}">
                      <a16:colId xmlns:a16="http://schemas.microsoft.com/office/drawing/2014/main" val="1597599042"/>
                    </a:ext>
                  </a:extLst>
                </a:gridCol>
                <a:gridCol w="1032572">
                  <a:extLst>
                    <a:ext uri="{9D8B030D-6E8A-4147-A177-3AD203B41FA5}">
                      <a16:colId xmlns:a16="http://schemas.microsoft.com/office/drawing/2014/main" val="1014111357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19605311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363203929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1280306747"/>
                    </a:ext>
                  </a:extLst>
                </a:gridCol>
              </a:tblGrid>
              <a:tr h="102413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本計畫擔任職務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最高學歷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學校系所</a:t>
                      </a:r>
                      <a:r>
                        <a:rPr lang="en-US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800" b="0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主要經歷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本業年資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參與分項計畫及工作項目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替換日期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替換原因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67143"/>
                  </a:ext>
                </a:extLst>
              </a:tr>
              <a:tr h="6202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原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0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-</a:t>
                      </a:r>
                      <a:endParaRPr lang="zh-TW" sz="1800" b="0" kern="10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19407"/>
                  </a:ext>
                </a:extLst>
              </a:tr>
              <a:tr h="62025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b="0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</a:t>
                      </a: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無</a:t>
                      </a:r>
                      <a:r>
                        <a:rPr lang="en-US" sz="1800" b="0" kern="10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sz="1800" b="0" kern="10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-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00" dirty="0">
                          <a:ln>
                            <a:noFill/>
                          </a:ln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 </a:t>
                      </a:r>
                      <a:endParaRPr lang="zh-TW" sz="1400" b="0" kern="100" dirty="0">
                        <a:ln>
                          <a:noFill/>
                        </a:ln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6725" marR="167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256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907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467222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伍、計畫變更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6139704-8000-48C4-B962-ADEFEB42C840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2587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06139704-8000-48C4-B962-ADEFEB42C840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15</a:t>
            </a:r>
            <a:endParaRPr lang="zh-TW" altLang="en-US" dirty="0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F06A0A22-6EB8-BCF0-0208-E1A8C8ACFEC0}"/>
              </a:ext>
            </a:extLst>
          </p:cNvPr>
          <p:cNvSpPr txBox="1">
            <a:spLocks/>
          </p:cNvSpPr>
          <p:nvPr/>
        </p:nvSpPr>
        <p:spPr>
          <a:xfrm>
            <a:off x="1594338" y="190919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計畫變更情形</a:t>
            </a:r>
            <a:r>
              <a:rPr kumimoji="1"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kumimoji="1"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無則免填</a:t>
            </a:r>
            <a:r>
              <a:rPr kumimoji="1"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TW" altLang="en-US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B778C051-EA66-7FAF-38EE-DB341CB08300}"/>
              </a:ext>
            </a:extLst>
          </p:cNvPr>
          <p:cNvSpPr txBox="1">
            <a:spLocks/>
          </p:cNvSpPr>
          <p:nvPr/>
        </p:nvSpPr>
        <p:spPr>
          <a:xfrm>
            <a:off x="-966317" y="1117042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計畫變更情形</a:t>
            </a:r>
            <a:r>
              <a:rPr kumimoji="1"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(113/03/06-114/03/31)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內容版面配置區 7">
            <a:extLst>
              <a:ext uri="{FF2B5EF4-FFF2-40B4-BE49-F238E27FC236}">
                <a16:creationId xmlns:a16="http://schemas.microsoft.com/office/drawing/2014/main" id="{288C3FA4-CFD2-FA53-754A-5DBBC4A9A4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67923"/>
              </p:ext>
            </p:extLst>
          </p:nvPr>
        </p:nvGraphicFramePr>
        <p:xfrm>
          <a:off x="1812000" y="2105989"/>
          <a:ext cx="8568000" cy="4089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771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原訂計畫內容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變更後內容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變更原因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經費增減說明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zh-TW" altLang="en-US" sz="1800" b="0" i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核定日期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9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925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n>
                            <a:solidFill>
                              <a:schemeClr val="tx1"/>
                            </a:solidFill>
                          </a:ln>
                          <a:latin typeface="Times New Roman" pitchFamily="18" charset="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-</a:t>
                      </a:r>
                      <a:endParaRPr lang="zh-TW" altLang="en-US" dirty="0">
                        <a:ln>
                          <a:solidFill>
                            <a:schemeClr val="tx1"/>
                          </a:solidFill>
                        </a:ln>
                        <a:latin typeface="Times New Roman" pitchFamily="18" charset="0"/>
                        <a:ea typeface="微軟正黑體" panose="020B0604030504040204" pitchFamily="34" charset="-12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矩形 6">
            <a:extLst>
              <a:ext uri="{FF2B5EF4-FFF2-40B4-BE49-F238E27FC236}">
                <a16:creationId xmlns:a16="http://schemas.microsoft.com/office/drawing/2014/main" id="{71F93F22-D139-BB35-4FDF-F32ED43A6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8738" y="1699188"/>
            <a:ext cx="12112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zh-TW" altLang="en-US" sz="160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單位：千元</a:t>
            </a:r>
          </a:p>
        </p:txBody>
      </p:sp>
    </p:spTree>
    <p:extLst>
      <p:ext uri="{BB962C8B-B14F-4D97-AF65-F5344CB8AC3E}">
        <p14:creationId xmlns:p14="http://schemas.microsoft.com/office/powerpoint/2010/main" val="1816100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467222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陸、附件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6139704-8000-48C4-B962-ADEFEB42C840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115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AE9BF774-F5A0-3F14-734A-A2F413FBBDEA}"/>
              </a:ext>
            </a:extLst>
          </p:cNvPr>
          <p:cNvSpPr txBox="1">
            <a:spLocks/>
          </p:cNvSpPr>
          <p:nvPr/>
        </p:nvSpPr>
        <p:spPr>
          <a:xfrm>
            <a:off x="1524000" y="3062235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報告完畢，恭請指導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EF442B9-AD86-FDAA-2CD2-4D97B850CDD2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435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144000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壹、計畫基本資料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8AF77BF-4BB4-A848-5B11-1D7DDE34E95F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95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計畫簡介與標的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4B9376B-305C-3A62-D1CB-874654D96C4B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5</a:t>
            </a:r>
            <a:endParaRPr lang="zh-TW" altLang="en-US" dirty="0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FEB3440-869B-3C71-D238-3CFEBEC0A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222109"/>
              </p:ext>
            </p:extLst>
          </p:nvPr>
        </p:nvGraphicFramePr>
        <p:xfrm>
          <a:off x="1957196" y="1230494"/>
          <a:ext cx="8746531" cy="4914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1880">
                  <a:extLst>
                    <a:ext uri="{9D8B030D-6E8A-4147-A177-3AD203B41FA5}">
                      <a16:colId xmlns:a16="http://schemas.microsoft.com/office/drawing/2014/main" val="4108402909"/>
                    </a:ext>
                  </a:extLst>
                </a:gridCol>
                <a:gridCol w="7184651">
                  <a:extLst>
                    <a:ext uri="{9D8B030D-6E8A-4147-A177-3AD203B41FA5}">
                      <a16:colId xmlns:a16="http://schemas.microsoft.com/office/drawing/2014/main" val="4287059399"/>
                    </a:ext>
                  </a:extLst>
                </a:gridCol>
              </a:tblGrid>
              <a:tr h="5079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項 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內 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6716254"/>
                  </a:ext>
                </a:extLst>
              </a:tr>
              <a:tr h="43535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公司名稱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err="1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Xxxxxxxx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公司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370275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計畫名稱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err="1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Xxxxxxxxxxxxxxxxx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845698"/>
                  </a:ext>
                </a:extLst>
              </a:tr>
              <a:tr h="63390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計畫執行期間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113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月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06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日至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114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05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9358880"/>
                  </a:ext>
                </a:extLst>
              </a:tr>
              <a:tr h="62299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本次查核期間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113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月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06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日至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113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09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月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30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6056868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計畫經費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總經費</a:t>
                      </a:r>
                      <a:r>
                        <a:rPr lang="en-US" altLang="zh-TW" dirty="0" err="1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xxxx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千元 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補助款</a:t>
                      </a:r>
                      <a:r>
                        <a:rPr lang="en-US" altLang="zh-TW" dirty="0" err="1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xxxx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千元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13388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行業別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熱處理 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粉末冶金 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設備業 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/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 其應用產業</a:t>
                      </a:r>
                      <a:endParaRPr lang="en-US" altLang="zh-TW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(50~150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字簡短說明主要產品或服務</a:t>
                      </a:r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)</a:t>
                      </a:r>
                      <a:endParaRPr lang="zh-TW" alt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1984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605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計畫簡介與標的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4B9376B-305C-3A62-D1CB-874654D96C4B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5</a:t>
            </a:r>
            <a:endParaRPr lang="zh-TW" altLang="en-US" dirty="0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FEB3440-869B-3C71-D238-3CFEBEC0A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23871"/>
              </p:ext>
            </p:extLst>
          </p:nvPr>
        </p:nvGraphicFramePr>
        <p:xfrm>
          <a:off x="1991807" y="1597689"/>
          <a:ext cx="8746531" cy="4225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1880">
                  <a:extLst>
                    <a:ext uri="{9D8B030D-6E8A-4147-A177-3AD203B41FA5}">
                      <a16:colId xmlns:a16="http://schemas.microsoft.com/office/drawing/2014/main" val="4108402909"/>
                    </a:ext>
                  </a:extLst>
                </a:gridCol>
                <a:gridCol w="7184651">
                  <a:extLst>
                    <a:ext uri="{9D8B030D-6E8A-4147-A177-3AD203B41FA5}">
                      <a16:colId xmlns:a16="http://schemas.microsoft.com/office/drawing/2014/main" val="4287059399"/>
                    </a:ext>
                  </a:extLst>
                </a:gridCol>
              </a:tblGrid>
              <a:tr h="50790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項 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內 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6716254"/>
                  </a:ext>
                </a:extLst>
              </a:tr>
              <a:tr h="43535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產業地位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370275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主要產品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845698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計畫內容摘要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1.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計畫內容摘要</a:t>
                      </a:r>
                      <a:endParaRPr lang="en-US" altLang="zh-TW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/>
                      <a:endParaRPr lang="en-US" altLang="zh-TW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2.</a:t>
                      </a:r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推動做法</a:t>
                      </a:r>
                      <a:endParaRPr lang="en-US" altLang="zh-TW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/>
                      <a:endParaRPr lang="zh-TW" altLang="en-US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13388"/>
                  </a:ext>
                </a:extLst>
              </a:tr>
              <a:tr h="90478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預期效益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(1)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減碳量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______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公噸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/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年 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(2)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降低生產用電能耗減少量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_______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度</a:t>
                      </a:r>
                      <a:endParaRPr lang="en-US" altLang="zh-TW" sz="1600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(3)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增加產值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______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千元 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(4)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降低生產成本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_______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千元</a:t>
                      </a:r>
                      <a:endParaRPr lang="en-US" altLang="zh-TW" sz="1600" dirty="0">
                        <a:latin typeface="Microsoft JhengHei Light" panose="020B0304030504040204" pitchFamily="34" charset="-120"/>
                        <a:ea typeface="Microsoft JhengHei Light" panose="020B0304030504040204" pitchFamily="34" charset="-120"/>
                      </a:endParaRPr>
                    </a:p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(5)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促成投入研發費用</a:t>
                      </a:r>
                      <a:r>
                        <a:rPr lang="en-US" altLang="zh-TW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________</a:t>
                      </a:r>
                      <a:r>
                        <a:rPr lang="zh-TW" altLang="en-US" sz="1600" dirty="0">
                          <a:latin typeface="Microsoft JhengHei Light" panose="020B0304030504040204" pitchFamily="34" charset="-120"/>
                          <a:ea typeface="Microsoft JhengHei Light" panose="020B0304030504040204" pitchFamily="34" charset="-120"/>
                        </a:rPr>
                        <a:t>千元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1984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747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公司簡介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4B9376B-305C-3A62-D1CB-874654D96C4B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5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735E0BD-83D9-D9E0-DA4B-F630959E23A0}"/>
              </a:ext>
            </a:extLst>
          </p:cNvPr>
          <p:cNvSpPr txBox="1"/>
          <p:nvPr/>
        </p:nvSpPr>
        <p:spPr>
          <a:xfrm>
            <a:off x="382688" y="1277144"/>
            <a:ext cx="11809312" cy="4603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  <a:spcAft>
                <a:spcPts val="600"/>
              </a:spcAft>
            </a:pPr>
            <a:r>
              <a:rPr lang="zh-TW" altLang="zh-TW" sz="20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一、</a:t>
            </a:r>
            <a:r>
              <a:rPr kumimoji="1" lang="en-US" altLang="zh-TW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xxxxxxxxxxxxxxxxxe</a:t>
            </a:r>
            <a:r>
              <a:rPr kumimoji="1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公司</a:t>
            </a:r>
            <a:r>
              <a:rPr lang="zh-TW" altLang="zh-TW" sz="20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基本資料</a:t>
            </a: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創立日期：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 112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年實收資本額：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新台幣 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________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千元 </a:t>
            </a: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三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員工人數：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____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人</a:t>
            </a: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四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上市上櫃狀況</a:t>
            </a:r>
            <a:r>
              <a:rPr lang="zh-TW" altLang="en-US" sz="2000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：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□上市　□上櫃　□公開發行　□非公開發行</a:t>
            </a: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五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產業別</a:t>
            </a:r>
            <a:r>
              <a:rPr lang="zh-TW" altLang="en-US" sz="2000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： </a:t>
            </a:r>
            <a:endParaRPr lang="en-US" altLang="zh-TW" sz="2000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lvl="1">
              <a:lnSpc>
                <a:spcPts val="26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六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公司產業地位與營業項目：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1.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xxx</a:t>
            </a:r>
          </a:p>
          <a:p>
            <a:pPr lvl="1" indent="3482975">
              <a:lnSpc>
                <a:spcPts val="2000"/>
              </a:lnSpc>
            </a:pP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2.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kern="100" dirty="0" err="1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ooo</a:t>
            </a:r>
            <a:endParaRPr lang="en-US" altLang="zh-TW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lvl="1" indent="3482975">
              <a:lnSpc>
                <a:spcPts val="2000"/>
              </a:lnSpc>
            </a:pP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3.</a:t>
            </a:r>
            <a:r>
              <a:rPr lang="zh-TW" altLang="en-US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△△△</a:t>
            </a:r>
            <a:endParaRPr lang="en-US" altLang="zh-TW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marL="3940175" marR="0" lvl="0" indent="180975" algn="l" defTabSz="914400" rtl="0" eaLnBrk="1" fontAlgn="base" latinLnBrk="0" hangingPunct="1"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Tx/>
              <a:buBlip>
                <a:blip r:embed="rId2"/>
              </a:buBlip>
              <a:tabLst/>
              <a:defRPr/>
            </a:pPr>
            <a:r>
              <a:rPr kumimoji="1" lang="zh-TW" altLang="en-US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</a:t>
            </a:r>
            <a:r>
              <a:rPr kumimoji="1" lang="zh-TW" altLang="en-US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營業項目</a:t>
            </a:r>
            <a:r>
              <a:rPr kumimoji="1" lang="zh-TW" altLang="en-US" kern="100" dirty="0">
                <a:solidFill>
                  <a:prstClr val="black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為□□□□□□□</a:t>
            </a:r>
            <a:endParaRPr lang="zh-TW" altLang="en-US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七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主要客戶：</a:t>
            </a:r>
            <a:r>
              <a:rPr lang="en-US" altLang="zh-TW" kern="100" dirty="0"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ts val="2000"/>
              </a:lnSpc>
              <a:spcBef>
                <a:spcPts val="0"/>
              </a:spcBef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八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關鍵技術能力：</a:t>
            </a:r>
            <a:endParaRPr lang="en-US" altLang="zh-TW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lvl="1">
              <a:lnSpc>
                <a:spcPts val="28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九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計 畫 主 持 人：</a:t>
            </a:r>
            <a:endParaRPr lang="en-US" altLang="zh-TW" sz="1400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  <a:p>
            <a:pPr lvl="1">
              <a:lnSpc>
                <a:spcPts val="2800"/>
              </a:lnSpc>
            </a:pP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十</a:t>
            </a:r>
            <a:r>
              <a:rPr lang="en-US" altLang="zh-TW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solidFill>
                  <a:schemeClr val="accent1">
                    <a:lumMod val="75000"/>
                  </a:schemeClr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Times New Roman" panose="02020603050405020304" pitchFamily="18" charset="0"/>
              </a:rPr>
              <a:t>公 司 負 責 人：</a:t>
            </a:r>
            <a:endParaRPr lang="en-US" altLang="zh-TW" sz="1400" kern="100" dirty="0">
              <a:latin typeface="Microsoft JhengHei Light" panose="020B0304030504040204" pitchFamily="34" charset="-120"/>
              <a:ea typeface="Microsoft JhengHei Light" panose="020B03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70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94338" y="190919"/>
            <a:ext cx="9144000" cy="73353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計畫架構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4B9376B-305C-3A62-D1CB-874654D96C4B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5</a:t>
            </a:r>
            <a:endParaRPr lang="zh-TW" altLang="en-US" dirty="0"/>
          </a:p>
        </p:txBody>
      </p:sp>
      <p:pic>
        <p:nvPicPr>
          <p:cNvPr id="1026" name="圖片 942983179" descr="一張含有 黑色, 黑暗 的圖片&#10;&#10;自動產生的描述">
            <a:extLst>
              <a:ext uri="{FF2B5EF4-FFF2-40B4-BE49-F238E27FC236}">
                <a16:creationId xmlns:a16="http://schemas.microsoft.com/office/drawing/2014/main" id="{F87D1C4E-8B25-81E7-DFB2-4DB8DBC95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1099658"/>
            <a:ext cx="6462756" cy="498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59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17D917A-AD01-EBCA-AD97-69545968E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003F08A1-D53D-40D3-B8A9-878A710FECB7}" type="slidenum">
              <a:rPr lang="zh-TW" altLang="en-US" smtClean="0"/>
              <a:pPr>
                <a:spcAft>
                  <a:spcPts val="600"/>
                </a:spcAft>
              </a:pPr>
              <a:t>8</a:t>
            </a:fld>
            <a:endParaRPr lang="zh-TW" altLang="en-US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816E16B-E990-4C68-37DE-F3A9804DB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421658"/>
              </p:ext>
            </p:extLst>
          </p:nvPr>
        </p:nvGraphicFramePr>
        <p:xfrm>
          <a:off x="2729802" y="924449"/>
          <a:ext cx="6732396" cy="5616627"/>
        </p:xfrm>
        <a:graphic>
          <a:graphicData uri="http://schemas.openxmlformats.org/drawingml/2006/table">
            <a:tbl>
              <a:tblPr/>
              <a:tblGrid>
                <a:gridCol w="1678083">
                  <a:extLst>
                    <a:ext uri="{9D8B030D-6E8A-4147-A177-3AD203B41FA5}">
                      <a16:colId xmlns:a16="http://schemas.microsoft.com/office/drawing/2014/main" val="1266560732"/>
                    </a:ext>
                  </a:extLst>
                </a:gridCol>
                <a:gridCol w="622283">
                  <a:extLst>
                    <a:ext uri="{9D8B030D-6E8A-4147-A177-3AD203B41FA5}">
                      <a16:colId xmlns:a16="http://schemas.microsoft.com/office/drawing/2014/main" val="557662036"/>
                    </a:ext>
                  </a:extLst>
                </a:gridCol>
                <a:gridCol w="560534">
                  <a:extLst>
                    <a:ext uri="{9D8B030D-6E8A-4147-A177-3AD203B41FA5}">
                      <a16:colId xmlns:a16="http://schemas.microsoft.com/office/drawing/2014/main" val="1199140589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3679426774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2445994688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3796770528"/>
                    </a:ext>
                  </a:extLst>
                </a:gridCol>
                <a:gridCol w="353001">
                  <a:extLst>
                    <a:ext uri="{9D8B030D-6E8A-4147-A177-3AD203B41FA5}">
                      <a16:colId xmlns:a16="http://schemas.microsoft.com/office/drawing/2014/main" val="1028223992"/>
                    </a:ext>
                  </a:extLst>
                </a:gridCol>
                <a:gridCol w="353001">
                  <a:extLst>
                    <a:ext uri="{9D8B030D-6E8A-4147-A177-3AD203B41FA5}">
                      <a16:colId xmlns:a16="http://schemas.microsoft.com/office/drawing/2014/main" val="2417284080"/>
                    </a:ext>
                  </a:extLst>
                </a:gridCol>
                <a:gridCol w="250728">
                  <a:extLst>
                    <a:ext uri="{9D8B030D-6E8A-4147-A177-3AD203B41FA5}">
                      <a16:colId xmlns:a16="http://schemas.microsoft.com/office/drawing/2014/main" val="2236576280"/>
                    </a:ext>
                  </a:extLst>
                </a:gridCol>
                <a:gridCol w="199430">
                  <a:extLst>
                    <a:ext uri="{9D8B030D-6E8A-4147-A177-3AD203B41FA5}">
                      <a16:colId xmlns:a16="http://schemas.microsoft.com/office/drawing/2014/main" val="1301630272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3182404230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3915845156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782114715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589322541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3897799184"/>
                    </a:ext>
                  </a:extLst>
                </a:gridCol>
                <a:gridCol w="301704">
                  <a:extLst>
                    <a:ext uri="{9D8B030D-6E8A-4147-A177-3AD203B41FA5}">
                      <a16:colId xmlns:a16="http://schemas.microsoft.com/office/drawing/2014/main" val="2161227985"/>
                    </a:ext>
                  </a:extLst>
                </a:gridCol>
              </a:tblGrid>
              <a:tr h="325209">
                <a:tc rowSpan="3">
                  <a:txBody>
                    <a:bodyPr/>
                    <a:lstStyle/>
                    <a:p>
                      <a:pPr indent="18288"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6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ja-JP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月份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進度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18288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indent="18288"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計畫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indent="18288"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權重％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indent="18288"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預定投入人月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3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ja-JP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年度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466742"/>
                  </a:ext>
                </a:extLst>
              </a:tr>
              <a:tr h="3252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第一季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第二季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第三季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第四季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539952"/>
                  </a:ext>
                </a:extLst>
              </a:tr>
              <a:tr h="3252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9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10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593964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A.</a:t>
                      </a:r>
                      <a:r>
                        <a:rPr lang="ja-JP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分項計畫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highlight>
                            <a:srgbClr val="FFFF00"/>
                          </a:highlight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highlight>
                            <a:srgbClr val="FFFF00"/>
                          </a:highlight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highlight>
                            <a:srgbClr val="FFFF00"/>
                          </a:highlight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77789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A1.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*A11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*A12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*A13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695328"/>
                  </a:ext>
                </a:extLst>
              </a:tr>
              <a:tr h="239522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A2.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*A21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*A22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*A23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208924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B.</a:t>
                      </a:r>
                      <a:r>
                        <a:rPr lang="ja-JP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分項計畫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196198"/>
                  </a:ext>
                </a:extLst>
              </a:tr>
              <a:tr h="239522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B1.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37160"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*B11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*B12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*B13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972527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B2.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*B2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240809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C.</a:t>
                      </a:r>
                      <a:r>
                        <a:rPr lang="ja-JP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分項計畫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152975"/>
                  </a:ext>
                </a:extLst>
              </a:tr>
              <a:tr h="239522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C1.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37160"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*C1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948747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C2.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*C2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492695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D.</a:t>
                      </a:r>
                      <a:r>
                        <a:rPr lang="ja-JP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分項計畫</a:t>
                      </a:r>
                      <a:endParaRPr lang="ja-JP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標楷體"/>
                        </a:rPr>
                        <a:t>－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931291"/>
                  </a:ext>
                </a:extLst>
              </a:tr>
              <a:tr h="239522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D1.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37160"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－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*D11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*D12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*D13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812721"/>
                  </a:ext>
                </a:extLst>
              </a:tr>
              <a:tr h="325209">
                <a:tc>
                  <a:txBody>
                    <a:bodyPr/>
                    <a:lstStyle/>
                    <a:p>
                      <a:pPr indent="137160"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D2.</a:t>
                      </a:r>
                      <a:r>
                        <a:rPr lang="ja-JP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工作項目</a:t>
                      </a: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XXXXX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37160"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－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*D21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365795"/>
                  </a:ext>
                </a:extLst>
              </a:tr>
              <a:tr h="430822">
                <a:tc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計畫權重</a:t>
                      </a:r>
                      <a:r>
                        <a:rPr lang="en-US" altLang="zh-TW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投入人月</a:t>
                      </a:r>
                      <a:r>
                        <a:rPr lang="zh-TW" altLang="en-US" sz="900" b="1" i="0" u="none" strike="noStrike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小計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100%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X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 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344397"/>
                  </a:ext>
                </a:extLst>
              </a:tr>
              <a:tr h="325209">
                <a:tc gridSpan="3"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工作進度百分比</a:t>
                      </a:r>
                      <a:r>
                        <a:rPr lang="en-US" altLang="zh-TW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895346"/>
                  </a:ext>
                </a:extLst>
              </a:tr>
              <a:tr h="325209">
                <a:tc gridSpan="3">
                  <a:txBody>
                    <a:bodyPr/>
                    <a:lstStyle/>
                    <a:p>
                      <a:pPr algn="just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</a:rPr>
                        <a:t>經費進度百分比％</a:t>
                      </a:r>
                      <a:endParaRPr lang="zh-TW" alt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18" marR="70918" marT="35459" marB="354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eaLnBrk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i="0" u="none" strike="noStrike" kern="100" dirty="0">
                          <a:effectLst/>
                          <a:latin typeface="Times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%</a:t>
                      </a:r>
                      <a:endParaRPr lang="en-US" altLang="zh-TW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0" marR="13790" marT="73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208988"/>
                  </a:ext>
                </a:extLst>
              </a:tr>
            </a:tbl>
          </a:graphicData>
        </a:graphic>
      </p:graphicFrame>
      <p:sp>
        <p:nvSpPr>
          <p:cNvPr id="6" name="標題 1">
            <a:extLst>
              <a:ext uri="{FF2B5EF4-FFF2-40B4-BE49-F238E27FC236}">
                <a16:creationId xmlns:a16="http://schemas.microsoft.com/office/drawing/2014/main" id="{8C8E98F5-1E81-77B4-34E1-9081916EB33A}"/>
              </a:ext>
            </a:extLst>
          </p:cNvPr>
          <p:cNvSpPr txBox="1">
            <a:spLocks/>
          </p:cNvSpPr>
          <p:nvPr/>
        </p:nvSpPr>
        <p:spPr>
          <a:xfrm>
            <a:off x="1594338" y="190919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計畫執行進度</a:t>
            </a:r>
          </a:p>
        </p:txBody>
      </p:sp>
    </p:spTree>
    <p:extLst>
      <p:ext uri="{BB962C8B-B14F-4D97-AF65-F5344CB8AC3E}">
        <p14:creationId xmlns:p14="http://schemas.microsoft.com/office/powerpoint/2010/main" val="1173569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BCC90-3F54-3828-2B70-4C95FE1F8C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3062235"/>
            <a:ext cx="9144000" cy="7335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貳、本次計畫查核點查核說明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87A88246-C06A-323C-02AD-3AD09723EF1E}"/>
              </a:ext>
            </a:extLst>
          </p:cNvPr>
          <p:cNvSpPr txBox="1">
            <a:spLocks/>
          </p:cNvSpPr>
          <p:nvPr/>
        </p:nvSpPr>
        <p:spPr>
          <a:xfrm>
            <a:off x="1847222" y="3867778"/>
            <a:ext cx="9144000" cy="733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已完成項目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B7246F9-64E8-EAE7-594C-881C93A6059F}"/>
              </a:ext>
            </a:extLst>
          </p:cNvPr>
          <p:cNvSpPr txBox="1"/>
          <p:nvPr/>
        </p:nvSpPr>
        <p:spPr>
          <a:xfrm>
            <a:off x="5898383" y="6451041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/>
              <a:t>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759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1477</Words>
  <Application>Microsoft Office PowerPoint</Application>
  <PresentationFormat>寬螢幕</PresentationFormat>
  <Paragraphs>540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6" baseType="lpstr">
      <vt:lpstr>Microsoft JhengHei Light</vt:lpstr>
      <vt:lpstr>微軟正黑體</vt:lpstr>
      <vt:lpstr>標楷體</vt:lpstr>
      <vt:lpstr>Aptos</vt:lpstr>
      <vt:lpstr>Aptos Display</vt:lpstr>
      <vt:lpstr>Arial</vt:lpstr>
      <vt:lpstr>Times</vt:lpstr>
      <vt:lpstr>Times New Roman</vt:lpstr>
      <vt:lpstr>Office 佈景主題</vt:lpstr>
      <vt:lpstr>經濟部產業發展署 高階製造HEAT2.0輔導計畫 主題式研發計畫補助   (計畫名稱) 期中實地查訪報告</vt:lpstr>
      <vt:lpstr>簡報大綱</vt:lpstr>
      <vt:lpstr>壹、計畫基本資料</vt:lpstr>
      <vt:lpstr>計畫簡介與標的</vt:lpstr>
      <vt:lpstr>計畫簡介與標的</vt:lpstr>
      <vt:lpstr>公司簡介</vt:lpstr>
      <vt:lpstr>計畫架構</vt:lpstr>
      <vt:lpstr>PowerPoint 簡報</vt:lpstr>
      <vt:lpstr>貳、本次計畫查核點查核說明</vt:lpstr>
      <vt:lpstr>本次查核點執行內容摘要</vt:lpstr>
      <vt:lpstr>A1.工作項目</vt:lpstr>
      <vt:lpstr>A2.工作項目</vt:lpstr>
      <vt:lpstr>驗證場域/方法</vt:lpstr>
      <vt:lpstr>貳、本次計畫查核點查核說明</vt:lpstr>
      <vt:lpstr>後續查核點執行內容摘要</vt:lpstr>
      <vt:lpstr>B3.工作項目</vt:lpstr>
      <vt:lpstr>參、無形資產引進、技術移轉進度 及委託研究成果說明</vt:lpstr>
      <vt:lpstr>PowerPoint 簡報</vt:lpstr>
      <vt:lpstr>PowerPoint 簡報</vt:lpstr>
      <vt:lpstr>PowerPoint 簡報</vt:lpstr>
      <vt:lpstr>肆、計畫執行上之困難及解決對策</vt:lpstr>
      <vt:lpstr>PowerPoint 簡報</vt:lpstr>
      <vt:lpstr>PowerPoint 簡報</vt:lpstr>
      <vt:lpstr>伍、計畫變更</vt:lpstr>
      <vt:lpstr>PowerPoint 簡報</vt:lpstr>
      <vt:lpstr>陸、附件</vt:lpstr>
      <vt:lpstr>PowerPoint 簡報</vt:lpstr>
    </vt:vector>
  </TitlesOfParts>
  <Company>CPC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03458陳品妤</dc:creator>
  <cp:lastModifiedBy>03458陳品妤</cp:lastModifiedBy>
  <cp:revision>51</cp:revision>
  <dcterms:created xsi:type="dcterms:W3CDTF">2024-09-05T03:03:04Z</dcterms:created>
  <dcterms:modified xsi:type="dcterms:W3CDTF">2025-02-25T08:02:25Z</dcterms:modified>
</cp:coreProperties>
</file>