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21" autoAdjust="0"/>
    <p:restoredTop sz="81661" autoAdjust="0"/>
  </p:normalViewPr>
  <p:slideViewPr>
    <p:cSldViewPr snapToGrid="0">
      <p:cViewPr varScale="1">
        <p:scale>
          <a:sx n="80" d="100"/>
          <a:sy n="80" d="100"/>
        </p:scale>
        <p:origin x="1137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8385E-4564-4B5F-BBCB-59C42276E4E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52601-A5DF-4279-96D4-376D6598A1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842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61950" indent="-361950" defTabSz="914296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備忘稿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列印模式請選擇備忘搞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361950" indent="-361950" defTabSz="914296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編號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en-US" altLang="zh-TW" b="1" dirty="0">
                <a:latin typeface="Times New Roman" pitchFamily="18" charset="0"/>
                <a:ea typeface="+mn-ea"/>
              </a:rPr>
              <a:t>OOOOO</a:t>
            </a:r>
            <a:r>
              <a:rPr lang="zh-TW" altLang="en-US" b="1" dirty="0">
                <a:latin typeface="Times New Roman" pitchFamily="18" charset="0"/>
              </a:rPr>
              <a:t>股份有限</a:t>
            </a:r>
            <a:r>
              <a:rPr lang="zh-TW" altLang="zh-TW" b="1" dirty="0"/>
              <a:t>公司</a:t>
            </a:r>
            <a:r>
              <a:rPr lang="en-US" altLang="zh-TW" b="1" dirty="0"/>
              <a:t>/OOOOOOOOO</a:t>
            </a:r>
            <a:r>
              <a:rPr lang="zh-TW" altLang="zh-TW" b="1" dirty="0"/>
              <a:t>開發計畫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marL="361950" indent="-361950" defTabSz="914296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計畫類別：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OOOO/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計畫類組：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OOOO</a:t>
            </a:r>
          </a:p>
          <a:p>
            <a:pPr marL="361950" indent="-361950" defTabSz="914296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）本案產品開發動機：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defTabSz="91429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）計畫創新重點：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defTabSz="91429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）本案亮點成效及延伸效益：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52601-A5DF-4279-96D4-376D6598A16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862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17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68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43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07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59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0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40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03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594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3127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83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14DC6-07C9-4CDF-AFA0-F2F70780C356}" type="datetimeFigureOut">
              <a:rPr lang="zh-TW" altLang="en-US" smtClean="0"/>
              <a:t>2024/10/18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D1C3B-9530-4AAC-9560-3A3AE06F8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026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157314" y="1484784"/>
            <a:ext cx="2712092" cy="5274010"/>
          </a:xfrm>
          <a:prstGeom prst="roundRect">
            <a:avLst>
              <a:gd name="adj" fmla="val 6011"/>
            </a:avLst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iŝḻîḑè">
            <a:extLst>
              <a:ext uri="{FF2B5EF4-FFF2-40B4-BE49-F238E27FC236}">
                <a16:creationId xmlns:a16="http://schemas.microsoft.com/office/drawing/2014/main" id="{7C5964EE-31CA-47DA-A99C-4CFD66C6E5E0}"/>
              </a:ext>
            </a:extLst>
          </p:cNvPr>
          <p:cNvSpPr/>
          <p:nvPr/>
        </p:nvSpPr>
        <p:spPr>
          <a:xfrm>
            <a:off x="1110110" y="1124746"/>
            <a:ext cx="1759296" cy="430887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緣起</a:t>
            </a:r>
            <a:r>
              <a:rPr kumimoji="0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問題</a:t>
            </a:r>
            <a:r>
              <a:rPr kumimoji="0" lang="en-US" altLang="zh-TW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瓶頸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íś1ïďé">
            <a:extLst>
              <a:ext uri="{FF2B5EF4-FFF2-40B4-BE49-F238E27FC236}">
                <a16:creationId xmlns:a16="http://schemas.microsoft.com/office/drawing/2014/main" id="{3A577178-ABE9-4D9B-9E04-1551EA3CC503}"/>
              </a:ext>
            </a:extLst>
          </p:cNvPr>
          <p:cNvSpPr/>
          <p:nvPr/>
        </p:nvSpPr>
        <p:spPr>
          <a:xfrm>
            <a:off x="158806" y="1124747"/>
            <a:ext cx="1282239" cy="43088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開發動機</a:t>
            </a:r>
            <a:endParaRPr lang="en-US" altLang="zh-CN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2959620" y="1484784"/>
            <a:ext cx="3028651" cy="5274010"/>
          </a:xfrm>
          <a:prstGeom prst="roundRect">
            <a:avLst>
              <a:gd name="adj" fmla="val 5043"/>
            </a:avLst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iŝḻîḑè">
            <a:extLst>
              <a:ext uri="{FF2B5EF4-FFF2-40B4-BE49-F238E27FC236}">
                <a16:creationId xmlns:a16="http://schemas.microsoft.com/office/drawing/2014/main" id="{7C5964EE-31CA-47DA-A99C-4CFD66C6E5E0}"/>
              </a:ext>
            </a:extLst>
          </p:cNvPr>
          <p:cNvSpPr/>
          <p:nvPr/>
        </p:nvSpPr>
        <p:spPr>
          <a:xfrm>
            <a:off x="3919813" y="1124744"/>
            <a:ext cx="2075303" cy="430887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關鍵技術</a:t>
            </a:r>
            <a:r>
              <a:rPr lang="en-US" altLang="zh-TW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創新突破</a:t>
            </a:r>
            <a:endParaRPr lang="en-US" altLang="zh-TW" sz="14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íś1ïďé">
            <a:extLst>
              <a:ext uri="{FF2B5EF4-FFF2-40B4-BE49-F238E27FC236}">
                <a16:creationId xmlns:a16="http://schemas.microsoft.com/office/drawing/2014/main" id="{3A577178-ABE9-4D9B-9E04-1551EA3CC503}"/>
              </a:ext>
            </a:extLst>
          </p:cNvPr>
          <p:cNvSpPr/>
          <p:nvPr/>
        </p:nvSpPr>
        <p:spPr>
          <a:xfrm>
            <a:off x="2961113" y="1124745"/>
            <a:ext cx="1282239" cy="43088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創新重點</a:t>
            </a:r>
            <a:endParaRPr lang="en-US" altLang="zh-CN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6085330" y="4861486"/>
            <a:ext cx="2881688" cy="1897308"/>
          </a:xfrm>
          <a:prstGeom prst="roundRect">
            <a:avLst>
              <a:gd name="adj" fmla="val 9490"/>
            </a:avLst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iŝḻîḑè">
            <a:extLst>
              <a:ext uri="{FF2B5EF4-FFF2-40B4-BE49-F238E27FC236}">
                <a16:creationId xmlns:a16="http://schemas.microsoft.com/office/drawing/2014/main" id="{7C5964EE-31CA-47DA-A99C-4CFD66C6E5E0}"/>
              </a:ext>
            </a:extLst>
          </p:cNvPr>
          <p:cNvSpPr/>
          <p:nvPr/>
        </p:nvSpPr>
        <p:spPr>
          <a:xfrm>
            <a:off x="6999606" y="4509120"/>
            <a:ext cx="1967412" cy="430887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結案當年目標效益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íś1ïďé">
            <a:extLst>
              <a:ext uri="{FF2B5EF4-FFF2-40B4-BE49-F238E27FC236}">
                <a16:creationId xmlns:a16="http://schemas.microsoft.com/office/drawing/2014/main" id="{3A577178-ABE9-4D9B-9E04-1551EA3CC503}"/>
              </a:ext>
            </a:extLst>
          </p:cNvPr>
          <p:cNvSpPr/>
          <p:nvPr/>
        </p:nvSpPr>
        <p:spPr>
          <a:xfrm>
            <a:off x="6039437" y="4514138"/>
            <a:ext cx="1279107" cy="43088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亮點成效</a:t>
            </a:r>
            <a:endParaRPr lang="en-US" altLang="zh-CN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6085330" y="2929589"/>
            <a:ext cx="2881688" cy="1545708"/>
          </a:xfrm>
          <a:prstGeom prst="roundRect">
            <a:avLst>
              <a:gd name="adj" fmla="val 9490"/>
            </a:avLst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iŝḻîḑè">
            <a:extLst>
              <a:ext uri="{FF2B5EF4-FFF2-40B4-BE49-F238E27FC236}">
                <a16:creationId xmlns:a16="http://schemas.microsoft.com/office/drawing/2014/main" id="{7C5964EE-31CA-47DA-A99C-4CFD66C6E5E0}"/>
              </a:ext>
            </a:extLst>
          </p:cNvPr>
          <p:cNvSpPr/>
          <p:nvPr/>
        </p:nvSpPr>
        <p:spPr>
          <a:xfrm>
            <a:off x="6999605" y="2564904"/>
            <a:ext cx="1967413" cy="430887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kumimoji="0" lang="zh-TW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簡述產品樣貌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íś1ïďé">
            <a:extLst>
              <a:ext uri="{FF2B5EF4-FFF2-40B4-BE49-F238E27FC236}">
                <a16:creationId xmlns:a16="http://schemas.microsoft.com/office/drawing/2014/main" id="{3A577178-ABE9-4D9B-9E04-1551EA3CC503}"/>
              </a:ext>
            </a:extLst>
          </p:cNvPr>
          <p:cNvSpPr/>
          <p:nvPr/>
        </p:nvSpPr>
        <p:spPr>
          <a:xfrm>
            <a:off x="6037871" y="2564905"/>
            <a:ext cx="1282241" cy="43088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產品示意</a:t>
            </a:r>
            <a:endParaRPr lang="en-US" altLang="zh-CN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7" name="ïśļïḓê">
            <a:extLst>
              <a:ext uri="{FF2B5EF4-FFF2-40B4-BE49-F238E27FC236}">
                <a16:creationId xmlns:a16="http://schemas.microsoft.com/office/drawing/2014/main" id="{60C05EB5-2327-4CAA-9EC0-4F5ABF23747F}"/>
              </a:ext>
            </a:extLst>
          </p:cNvPr>
          <p:cNvGrpSpPr/>
          <p:nvPr/>
        </p:nvGrpSpPr>
        <p:grpSpPr>
          <a:xfrm>
            <a:off x="286880" y="6116662"/>
            <a:ext cx="1433792" cy="552698"/>
            <a:chOff x="-90600" y="693106"/>
            <a:chExt cx="9894804" cy="3321826"/>
          </a:xfrm>
        </p:grpSpPr>
        <p:sp>
          <p:nvSpPr>
            <p:cNvPr id="18" name="iṡḻíḓe">
              <a:extLst>
                <a:ext uri="{FF2B5EF4-FFF2-40B4-BE49-F238E27FC236}">
                  <a16:creationId xmlns:a16="http://schemas.microsoft.com/office/drawing/2014/main" id="{2A563CFA-255B-4DBB-B400-B4F52524A787}"/>
                </a:ext>
              </a:extLst>
            </p:cNvPr>
            <p:cNvSpPr txBox="1"/>
            <p:nvPr/>
          </p:nvSpPr>
          <p:spPr>
            <a:xfrm>
              <a:off x="-90600" y="693106"/>
              <a:ext cx="2769328" cy="3321826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9600" dirty="0">
                  <a:solidFill>
                    <a:schemeClr val="accent1">
                      <a:lumMod val="75000"/>
                      <a:alpha val="20000"/>
                    </a:schemeClr>
                  </a:solidFill>
                  <a:latin typeface="Eras Bold ITC" panose="020B0907030504020204" pitchFamily="34" charset="0"/>
                </a:rPr>
                <a:t>C</a:t>
              </a:r>
              <a:endParaRPr lang="zh-CN" altLang="en-US" sz="9600" dirty="0">
                <a:solidFill>
                  <a:schemeClr val="accent1">
                    <a:lumMod val="75000"/>
                    <a:alpha val="20000"/>
                  </a:schemeClr>
                </a:solidFill>
                <a:latin typeface="Eras Bold ITC" panose="020B0907030504020204" pitchFamily="34" charset="0"/>
              </a:endParaRPr>
            </a:p>
          </p:txBody>
        </p:sp>
        <p:sp>
          <p:nvSpPr>
            <p:cNvPr id="19" name="ïślïḋê">
              <a:extLst>
                <a:ext uri="{FF2B5EF4-FFF2-40B4-BE49-F238E27FC236}">
                  <a16:creationId xmlns:a16="http://schemas.microsoft.com/office/drawing/2014/main" id="{151867BA-7AC8-482B-B80A-623A00EF0F32}"/>
                </a:ext>
              </a:extLst>
            </p:cNvPr>
            <p:cNvSpPr txBox="1"/>
            <p:nvPr/>
          </p:nvSpPr>
          <p:spPr>
            <a:xfrm>
              <a:off x="2828297" y="693106"/>
              <a:ext cx="1172169" cy="3321826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9600" dirty="0">
                  <a:solidFill>
                    <a:schemeClr val="accent1">
                      <a:lumMod val="75000"/>
                      <a:alpha val="20000"/>
                    </a:schemeClr>
                  </a:solidFill>
                  <a:latin typeface="Eras Bold ITC" panose="020B0907030504020204" pitchFamily="34" charset="0"/>
                </a:rPr>
                <a:t>I</a:t>
              </a:r>
              <a:endParaRPr lang="zh-CN" altLang="en-US" sz="9600" dirty="0">
                <a:solidFill>
                  <a:schemeClr val="accent1">
                    <a:lumMod val="75000"/>
                    <a:alpha val="20000"/>
                  </a:schemeClr>
                </a:solidFill>
                <a:latin typeface="Eras Bold ITC" panose="020B0907030504020204" pitchFamily="34" charset="0"/>
              </a:endParaRPr>
            </a:p>
          </p:txBody>
        </p:sp>
        <p:sp>
          <p:nvSpPr>
            <p:cNvPr id="20" name="íşlîḋê">
              <a:extLst>
                <a:ext uri="{FF2B5EF4-FFF2-40B4-BE49-F238E27FC236}">
                  <a16:creationId xmlns:a16="http://schemas.microsoft.com/office/drawing/2014/main" id="{1015378E-24E1-449C-A675-A68AC4213264}"/>
                </a:ext>
              </a:extLst>
            </p:cNvPr>
            <p:cNvSpPr txBox="1"/>
            <p:nvPr/>
          </p:nvSpPr>
          <p:spPr>
            <a:xfrm>
              <a:off x="4136247" y="693106"/>
              <a:ext cx="2769328" cy="3321826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9600" dirty="0">
                  <a:solidFill>
                    <a:schemeClr val="accent1">
                      <a:lumMod val="75000"/>
                      <a:alpha val="20000"/>
                    </a:schemeClr>
                  </a:solidFill>
                  <a:latin typeface="Eras Bold ITC" panose="020B0907030504020204" pitchFamily="34" charset="0"/>
                </a:rPr>
                <a:t>T</a:t>
              </a:r>
              <a:endParaRPr lang="zh-CN" altLang="en-US" sz="9600" dirty="0">
                <a:solidFill>
                  <a:schemeClr val="accent1">
                    <a:lumMod val="75000"/>
                    <a:alpha val="20000"/>
                  </a:schemeClr>
                </a:solidFill>
                <a:latin typeface="Eras Bold ITC" panose="020B0907030504020204" pitchFamily="34" charset="0"/>
              </a:endParaRPr>
            </a:p>
          </p:txBody>
        </p:sp>
        <p:sp>
          <p:nvSpPr>
            <p:cNvPr id="21" name="îṧļîḍê">
              <a:extLst>
                <a:ext uri="{FF2B5EF4-FFF2-40B4-BE49-F238E27FC236}">
                  <a16:creationId xmlns:a16="http://schemas.microsoft.com/office/drawing/2014/main" id="{D8F4E857-EC9F-4ABF-A6C2-33322D924060}"/>
                </a:ext>
              </a:extLst>
            </p:cNvPr>
            <p:cNvSpPr txBox="1"/>
            <p:nvPr/>
          </p:nvSpPr>
          <p:spPr>
            <a:xfrm>
              <a:off x="7034876" y="693106"/>
              <a:ext cx="2769328" cy="3321826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lang="en-US" altLang="zh-CN" sz="9600" dirty="0">
                  <a:solidFill>
                    <a:schemeClr val="accent1">
                      <a:lumMod val="75000"/>
                      <a:alpha val="20000"/>
                    </a:schemeClr>
                  </a:solidFill>
                  <a:latin typeface="Eras Bold ITC" panose="020B0907030504020204" pitchFamily="34" charset="0"/>
                </a:rPr>
                <a:t>D</a:t>
              </a:r>
              <a:endParaRPr lang="zh-CN" altLang="en-US" sz="9600" dirty="0">
                <a:solidFill>
                  <a:schemeClr val="accent1">
                    <a:lumMod val="75000"/>
                    <a:alpha val="20000"/>
                  </a:schemeClr>
                </a:solidFill>
                <a:latin typeface="Eras Bold ITC" panose="020B0907030504020204" pitchFamily="34" charset="0"/>
              </a:endParaRPr>
            </a:p>
          </p:txBody>
        </p:sp>
      </p:grpSp>
      <p:sp>
        <p:nvSpPr>
          <p:cNvPr id="22" name="矩形 21"/>
          <p:cNvSpPr/>
          <p:nvPr/>
        </p:nvSpPr>
        <p:spPr>
          <a:xfrm>
            <a:off x="0" y="6803057"/>
            <a:ext cx="9144000" cy="93406"/>
          </a:xfrm>
          <a:prstGeom prst="rect">
            <a:avLst/>
          </a:prstGeom>
          <a:solidFill>
            <a:srgbClr val="013C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24" name="表格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551214"/>
              </p:ext>
            </p:extLst>
          </p:nvPr>
        </p:nvGraphicFramePr>
        <p:xfrm>
          <a:off x="6110306" y="1194840"/>
          <a:ext cx="2881687" cy="1141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6902">
                  <a:extLst>
                    <a:ext uri="{9D8B030D-6E8A-4147-A177-3AD203B41FA5}">
                      <a16:colId xmlns:a16="http://schemas.microsoft.com/office/drawing/2014/main" val="1233371271"/>
                    </a:ext>
                  </a:extLst>
                </a:gridCol>
                <a:gridCol w="1244785">
                  <a:extLst>
                    <a:ext uri="{9D8B030D-6E8A-4147-A177-3AD203B41FA5}">
                      <a16:colId xmlns:a16="http://schemas.microsoft.com/office/drawing/2014/main" val="2250060967"/>
                    </a:ext>
                  </a:extLst>
                </a:gridCol>
              </a:tblGrid>
              <a:tr h="38736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1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計畫補助總經費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729183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產業發展署補助款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542022"/>
                  </a:ext>
                </a:extLst>
              </a:tr>
              <a:tr h="37718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OOOO</a:t>
                      </a:r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OOOO</a:t>
                      </a:r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</a:p>
                  </a:txBody>
                  <a:tcPr marL="122236" marR="122236" marT="61118" marB="611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68826"/>
                  </a:ext>
                </a:extLst>
              </a:tr>
            </a:tbl>
          </a:graphicData>
        </a:graphic>
      </p:graphicFrame>
      <p:sp>
        <p:nvSpPr>
          <p:cNvPr id="25" name="文字方塊 24"/>
          <p:cNvSpPr txBox="1"/>
          <p:nvPr/>
        </p:nvSpPr>
        <p:spPr>
          <a:xfrm>
            <a:off x="-468560" y="24862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7304" indent="-187304" algn="ctr">
              <a:spcBef>
                <a:spcPct val="20000"/>
              </a:spcBef>
              <a:defRPr/>
            </a:pP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年度輔導案例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協助傳統產業技術開發計畫</a:t>
            </a:r>
          </a:p>
        </p:txBody>
      </p:sp>
    </p:spTree>
    <p:extLst>
      <p:ext uri="{BB962C8B-B14F-4D97-AF65-F5344CB8AC3E}">
        <p14:creationId xmlns:p14="http://schemas.microsoft.com/office/powerpoint/2010/main" val="71119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118</Words>
  <Application>Microsoft Office PowerPoint</Application>
  <PresentationFormat>如螢幕大小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微軟正黑體</vt:lpstr>
      <vt:lpstr>標楷體</vt:lpstr>
      <vt:lpstr>Arial</vt:lpstr>
      <vt:lpstr>Calibri</vt:lpstr>
      <vt:lpstr>Calibri Light</vt:lpstr>
      <vt:lpstr>Eras Bold ITC</vt:lpstr>
      <vt:lpstr>Times New Roman</vt:lpstr>
      <vt:lpstr>Office 佈景主題</vt:lpstr>
      <vt:lpstr>PowerPoint 簡報</vt:lpstr>
    </vt:vector>
  </TitlesOfParts>
  <Company>CPC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CPCuser</dc:creator>
  <cp:lastModifiedBy>03236李佩璇</cp:lastModifiedBy>
  <cp:revision>8</cp:revision>
  <dcterms:created xsi:type="dcterms:W3CDTF">2020-07-07T09:14:11Z</dcterms:created>
  <dcterms:modified xsi:type="dcterms:W3CDTF">2024-10-18T01:22:21Z</dcterms:modified>
</cp:coreProperties>
</file>